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6" r:id="rId2"/>
    <p:sldId id="258" r:id="rId3"/>
    <p:sldId id="324" r:id="rId4"/>
    <p:sldId id="263" r:id="rId5"/>
    <p:sldId id="259" r:id="rId6"/>
    <p:sldId id="264" r:id="rId7"/>
    <p:sldId id="265" r:id="rId8"/>
    <p:sldId id="266" r:id="rId9"/>
    <p:sldId id="267" r:id="rId10"/>
    <p:sldId id="270" r:id="rId11"/>
    <p:sldId id="271" r:id="rId12"/>
    <p:sldId id="273" r:id="rId13"/>
    <p:sldId id="274" r:id="rId14"/>
    <p:sldId id="276" r:id="rId15"/>
    <p:sldId id="277" r:id="rId16"/>
    <p:sldId id="278" r:id="rId17"/>
    <p:sldId id="281" r:id="rId18"/>
    <p:sldId id="307" r:id="rId19"/>
    <p:sldId id="280" r:id="rId20"/>
    <p:sldId id="260" r:id="rId21"/>
    <p:sldId id="275" r:id="rId22"/>
    <p:sldId id="261" r:id="rId23"/>
    <p:sldId id="282" r:id="rId24"/>
    <p:sldId id="284" r:id="rId25"/>
    <p:sldId id="289" r:id="rId26"/>
    <p:sldId id="283" r:id="rId27"/>
    <p:sldId id="285" r:id="rId28"/>
    <p:sldId id="286" r:id="rId29"/>
    <p:sldId id="287" r:id="rId30"/>
    <p:sldId id="288" r:id="rId31"/>
    <p:sldId id="312" r:id="rId32"/>
    <p:sldId id="290" r:id="rId33"/>
    <p:sldId id="291" r:id="rId34"/>
    <p:sldId id="292" r:id="rId35"/>
    <p:sldId id="293" r:id="rId36"/>
    <p:sldId id="296" r:id="rId37"/>
    <p:sldId id="297" r:id="rId38"/>
    <p:sldId id="298" r:id="rId39"/>
    <p:sldId id="294" r:id="rId40"/>
    <p:sldId id="299" r:id="rId41"/>
    <p:sldId id="306" r:id="rId42"/>
    <p:sldId id="308" r:id="rId43"/>
    <p:sldId id="301" r:id="rId44"/>
    <p:sldId id="303" r:id="rId45"/>
    <p:sldId id="310" r:id="rId46"/>
    <p:sldId id="304" r:id="rId47"/>
    <p:sldId id="311" r:id="rId48"/>
    <p:sldId id="309" r:id="rId49"/>
    <p:sldId id="313" r:id="rId50"/>
    <p:sldId id="314" r:id="rId51"/>
    <p:sldId id="320" r:id="rId52"/>
    <p:sldId id="316" r:id="rId53"/>
    <p:sldId id="321" r:id="rId54"/>
    <p:sldId id="325" r:id="rId55"/>
    <p:sldId id="323" r:id="rId56"/>
    <p:sldId id="328" r:id="rId57"/>
    <p:sldId id="336" r:id="rId58"/>
    <p:sldId id="337" r:id="rId59"/>
    <p:sldId id="338" r:id="rId60"/>
    <p:sldId id="339" r:id="rId61"/>
    <p:sldId id="334" r:id="rId62"/>
    <p:sldId id="340" r:id="rId63"/>
    <p:sldId id="341" r:id="rId64"/>
    <p:sldId id="342" r:id="rId65"/>
    <p:sldId id="343" r:id="rId66"/>
    <p:sldId id="344" r:id="rId67"/>
    <p:sldId id="345" r:id="rId68"/>
    <p:sldId id="346" r:id="rId69"/>
    <p:sldId id="34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0" d="100"/>
          <a:sy n="70" d="100"/>
        </p:scale>
        <p:origin x="1410" y="60"/>
      </p:cViewPr>
      <p:guideLst/>
    </p:cSldViewPr>
  </p:slideViewPr>
  <p:notesTextViewPr>
    <p:cViewPr>
      <p:scale>
        <a:sx n="1" d="1"/>
        <a:sy n="1" d="1"/>
      </p:scale>
      <p:origin x="0" y="0"/>
    </p:cViewPr>
  </p:notesTextViewPr>
  <p:sorterViewPr>
    <p:cViewPr>
      <p:scale>
        <a:sx n="100" d="100"/>
        <a:sy n="100" d="100"/>
      </p:scale>
      <p:origin x="0" y="-65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B3219-4728-4048-8C12-F06CF31FE7FF}" type="datetimeFigureOut">
              <a:rPr lang="en-US" smtClean="0"/>
              <a:t>4/15/2015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0A648-3652-483D-B855-AA867A6E8A7C}" type="slidenum">
              <a:rPr lang="en-US" smtClean="0"/>
              <a:t>‹#›</a:t>
            </a:fld>
            <a:endParaRPr lang="en-US"/>
          </a:p>
        </p:txBody>
      </p:sp>
    </p:spTree>
    <p:extLst>
      <p:ext uri="{BB962C8B-B14F-4D97-AF65-F5344CB8AC3E}">
        <p14:creationId xmlns:p14="http://schemas.microsoft.com/office/powerpoint/2010/main" val="42996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1</a:t>
            </a:fld>
            <a:endParaRPr lang="en-US"/>
          </a:p>
        </p:txBody>
      </p:sp>
    </p:spTree>
    <p:extLst>
      <p:ext uri="{BB962C8B-B14F-4D97-AF65-F5344CB8AC3E}">
        <p14:creationId xmlns:p14="http://schemas.microsoft.com/office/powerpoint/2010/main" val="10592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6C64F6FE-65AA-4C3E-A47D-70B6F149C2E6}" type="slidenum">
              <a:rPr lang="en-US" altLang="en-US" sz="1200"/>
              <a:pPr eaLnBrk="1" hangingPunct="1"/>
              <a:t>14</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4230366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3E71D5A5-944A-4BB2-BB57-06C75F76231B}" type="slidenum">
              <a:rPr lang="en-US" altLang="en-US" sz="1200"/>
              <a:pPr eaLnBrk="1" hangingPunct="1"/>
              <a:t>15</a:t>
            </a:fld>
            <a:endParaRPr lang="en-US" alt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1080843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6A4AD37F-D182-41F8-91FF-F2D57D7FCEA4}" type="slidenum">
              <a:rPr lang="en-US" altLang="en-US" sz="1200"/>
              <a:pPr eaLnBrk="1" hangingPunct="1"/>
              <a:t>16</a:t>
            </a:fld>
            <a:endParaRPr lang="en-US" alt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184207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7BE33BCA-C614-4FDE-B77A-522DF5DBD1DB}" type="slidenum">
              <a:rPr lang="en-US" altLang="en-US" sz="1200"/>
              <a:pPr eaLnBrk="1" hangingPunct="1"/>
              <a:t>19</a:t>
            </a:fld>
            <a:endParaRPr lang="en-US" alt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220426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20</a:t>
            </a:fld>
            <a:endParaRPr lang="en-US"/>
          </a:p>
        </p:txBody>
      </p:sp>
    </p:spTree>
    <p:extLst>
      <p:ext uri="{BB962C8B-B14F-4D97-AF65-F5344CB8AC3E}">
        <p14:creationId xmlns:p14="http://schemas.microsoft.com/office/powerpoint/2010/main" val="314665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22</a:t>
            </a:fld>
            <a:endParaRPr lang="en-US"/>
          </a:p>
        </p:txBody>
      </p:sp>
    </p:spTree>
    <p:extLst>
      <p:ext uri="{BB962C8B-B14F-4D97-AF65-F5344CB8AC3E}">
        <p14:creationId xmlns:p14="http://schemas.microsoft.com/office/powerpoint/2010/main" val="1272304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23</a:t>
            </a:fld>
            <a:endParaRPr lang="en-US"/>
          </a:p>
        </p:txBody>
      </p:sp>
    </p:spTree>
    <p:extLst>
      <p:ext uri="{BB962C8B-B14F-4D97-AF65-F5344CB8AC3E}">
        <p14:creationId xmlns:p14="http://schemas.microsoft.com/office/powerpoint/2010/main" val="3540294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24</a:t>
            </a:fld>
            <a:endParaRPr lang="en-US"/>
          </a:p>
        </p:txBody>
      </p:sp>
    </p:spTree>
    <p:extLst>
      <p:ext uri="{BB962C8B-B14F-4D97-AF65-F5344CB8AC3E}">
        <p14:creationId xmlns:p14="http://schemas.microsoft.com/office/powerpoint/2010/main" val="68750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25</a:t>
            </a:fld>
            <a:endParaRPr lang="en-US"/>
          </a:p>
        </p:txBody>
      </p:sp>
    </p:spTree>
    <p:extLst>
      <p:ext uri="{BB962C8B-B14F-4D97-AF65-F5344CB8AC3E}">
        <p14:creationId xmlns:p14="http://schemas.microsoft.com/office/powerpoint/2010/main" val="160048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26</a:t>
            </a:fld>
            <a:endParaRPr lang="en-US"/>
          </a:p>
        </p:txBody>
      </p:sp>
    </p:spTree>
    <p:extLst>
      <p:ext uri="{BB962C8B-B14F-4D97-AF65-F5344CB8AC3E}">
        <p14:creationId xmlns:p14="http://schemas.microsoft.com/office/powerpoint/2010/main" val="150408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2</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3427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27</a:t>
            </a:fld>
            <a:endParaRPr lang="en-US"/>
          </a:p>
        </p:txBody>
      </p:sp>
    </p:spTree>
    <p:extLst>
      <p:ext uri="{BB962C8B-B14F-4D97-AF65-F5344CB8AC3E}">
        <p14:creationId xmlns:p14="http://schemas.microsoft.com/office/powerpoint/2010/main" val="11942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28</a:t>
            </a:fld>
            <a:endParaRPr lang="en-US"/>
          </a:p>
        </p:txBody>
      </p:sp>
    </p:spTree>
    <p:extLst>
      <p:ext uri="{BB962C8B-B14F-4D97-AF65-F5344CB8AC3E}">
        <p14:creationId xmlns:p14="http://schemas.microsoft.com/office/powerpoint/2010/main" val="195198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29</a:t>
            </a:fld>
            <a:endParaRPr lang="en-US"/>
          </a:p>
        </p:txBody>
      </p:sp>
    </p:spTree>
    <p:extLst>
      <p:ext uri="{BB962C8B-B14F-4D97-AF65-F5344CB8AC3E}">
        <p14:creationId xmlns:p14="http://schemas.microsoft.com/office/powerpoint/2010/main" val="2244713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30</a:t>
            </a:fld>
            <a:endParaRPr lang="en-US"/>
          </a:p>
        </p:txBody>
      </p:sp>
    </p:spTree>
    <p:extLst>
      <p:ext uri="{BB962C8B-B14F-4D97-AF65-F5344CB8AC3E}">
        <p14:creationId xmlns:p14="http://schemas.microsoft.com/office/powerpoint/2010/main" val="3139625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31</a:t>
            </a:fld>
            <a:endParaRPr lang="en-US"/>
          </a:p>
        </p:txBody>
      </p:sp>
    </p:spTree>
    <p:extLst>
      <p:ext uri="{BB962C8B-B14F-4D97-AF65-F5344CB8AC3E}">
        <p14:creationId xmlns:p14="http://schemas.microsoft.com/office/powerpoint/2010/main" val="36637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32</a:t>
            </a:fld>
            <a:endParaRPr lang="en-US"/>
          </a:p>
        </p:txBody>
      </p:sp>
    </p:spTree>
    <p:extLst>
      <p:ext uri="{BB962C8B-B14F-4D97-AF65-F5344CB8AC3E}">
        <p14:creationId xmlns:p14="http://schemas.microsoft.com/office/powerpoint/2010/main" val="3909683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33</a:t>
            </a:fld>
            <a:endParaRPr lang="en-US"/>
          </a:p>
        </p:txBody>
      </p:sp>
    </p:spTree>
    <p:extLst>
      <p:ext uri="{BB962C8B-B14F-4D97-AF65-F5344CB8AC3E}">
        <p14:creationId xmlns:p14="http://schemas.microsoft.com/office/powerpoint/2010/main" val="63897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34</a:t>
            </a:fld>
            <a:endParaRPr lang="en-US"/>
          </a:p>
        </p:txBody>
      </p:sp>
    </p:spTree>
    <p:extLst>
      <p:ext uri="{BB962C8B-B14F-4D97-AF65-F5344CB8AC3E}">
        <p14:creationId xmlns:p14="http://schemas.microsoft.com/office/powerpoint/2010/main" val="2474345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35</a:t>
            </a:fld>
            <a:endParaRPr lang="en-US"/>
          </a:p>
        </p:txBody>
      </p:sp>
    </p:spTree>
    <p:extLst>
      <p:ext uri="{BB962C8B-B14F-4D97-AF65-F5344CB8AC3E}">
        <p14:creationId xmlns:p14="http://schemas.microsoft.com/office/powerpoint/2010/main" val="2467094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96D0CE80-4AC6-4367-AE17-6B2B08641398}" type="slidenum">
              <a:rPr lang="en-US" altLang="en-US" sz="1200"/>
              <a:pPr eaLnBrk="1" hangingPunct="1"/>
              <a:t>36</a:t>
            </a:fld>
            <a:endParaRPr lang="en-US" alt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189760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3</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1144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DD3A884A-C4A9-4FBC-8EFD-EC549462439A}" type="slidenum">
              <a:rPr lang="en-US" altLang="en-US" sz="1200"/>
              <a:pPr eaLnBrk="1" hangingPunct="1"/>
              <a:t>37</a:t>
            </a:fld>
            <a:endParaRPr lang="en-US" alt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4048898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BA583BF8-D29D-4829-ADBC-3C41B3EE598D}" type="slidenum">
              <a:rPr lang="en-US" altLang="en-US" sz="1200"/>
              <a:pPr eaLnBrk="1" hangingPunct="1"/>
              <a:t>38</a:t>
            </a:fld>
            <a:endParaRPr lang="en-US" alt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4126114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39</a:t>
            </a:fld>
            <a:endParaRPr lang="en-US"/>
          </a:p>
        </p:txBody>
      </p:sp>
    </p:spTree>
    <p:extLst>
      <p:ext uri="{BB962C8B-B14F-4D97-AF65-F5344CB8AC3E}">
        <p14:creationId xmlns:p14="http://schemas.microsoft.com/office/powerpoint/2010/main" val="1874570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DE202770-438C-4396-95C6-89B93BD192BD}" type="slidenum">
              <a:rPr lang="en-US" altLang="en-US" sz="1200"/>
              <a:pPr eaLnBrk="1" hangingPunct="1"/>
              <a:t>40</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3463295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41</a:t>
            </a:fld>
            <a:endParaRPr lang="en-US"/>
          </a:p>
        </p:txBody>
      </p:sp>
    </p:spTree>
    <p:extLst>
      <p:ext uri="{BB962C8B-B14F-4D97-AF65-F5344CB8AC3E}">
        <p14:creationId xmlns:p14="http://schemas.microsoft.com/office/powerpoint/2010/main" val="1482349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42</a:t>
            </a:fld>
            <a:endParaRPr lang="en-US"/>
          </a:p>
        </p:txBody>
      </p:sp>
    </p:spTree>
    <p:extLst>
      <p:ext uri="{BB962C8B-B14F-4D97-AF65-F5344CB8AC3E}">
        <p14:creationId xmlns:p14="http://schemas.microsoft.com/office/powerpoint/2010/main" val="225502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F062F7DA-1470-46AF-A38A-F1A4D7CBC928}" type="slidenum">
              <a:rPr lang="en-US" altLang="en-US" sz="1200"/>
              <a:pPr eaLnBrk="1" hangingPunct="1"/>
              <a:t>43</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411616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65EFF376-9C69-49AC-AA31-2E2466219753}" type="slidenum">
              <a:rPr lang="en-US" altLang="en-US" sz="1200"/>
              <a:pPr eaLnBrk="1" hangingPunct="1"/>
              <a:t>44</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340666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45</a:t>
            </a:fld>
            <a:endParaRPr lang="en-US"/>
          </a:p>
        </p:txBody>
      </p:sp>
    </p:spTree>
    <p:extLst>
      <p:ext uri="{BB962C8B-B14F-4D97-AF65-F5344CB8AC3E}">
        <p14:creationId xmlns:p14="http://schemas.microsoft.com/office/powerpoint/2010/main" val="1217190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DD44C6E1-1883-4C78-8C80-DBBA42F46853}" type="slidenum">
              <a:rPr lang="en-US" altLang="en-US" sz="1200"/>
              <a:pPr eaLnBrk="1" hangingPunct="1"/>
              <a:t>46</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213732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3766080F-2DB3-4C4E-9E71-A1BF4CA85B58}" type="slidenum">
              <a:rPr lang="en-US" altLang="en-US" sz="1200"/>
              <a:pPr eaLnBrk="1" hangingPunct="1"/>
              <a:t>4</a:t>
            </a:fld>
            <a:endParaRPr lang="en-US" alt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402688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47</a:t>
            </a:fld>
            <a:endParaRPr lang="en-US"/>
          </a:p>
        </p:txBody>
      </p:sp>
    </p:spTree>
    <p:extLst>
      <p:ext uri="{BB962C8B-B14F-4D97-AF65-F5344CB8AC3E}">
        <p14:creationId xmlns:p14="http://schemas.microsoft.com/office/powerpoint/2010/main" val="1244225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48</a:t>
            </a:fld>
            <a:endParaRPr lang="en-US"/>
          </a:p>
        </p:txBody>
      </p:sp>
    </p:spTree>
    <p:extLst>
      <p:ext uri="{BB962C8B-B14F-4D97-AF65-F5344CB8AC3E}">
        <p14:creationId xmlns:p14="http://schemas.microsoft.com/office/powerpoint/2010/main" val="3290245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49</a:t>
            </a:fld>
            <a:endParaRPr lang="en-US"/>
          </a:p>
        </p:txBody>
      </p:sp>
    </p:spTree>
    <p:extLst>
      <p:ext uri="{BB962C8B-B14F-4D97-AF65-F5344CB8AC3E}">
        <p14:creationId xmlns:p14="http://schemas.microsoft.com/office/powerpoint/2010/main" val="1948713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50</a:t>
            </a:fld>
            <a:endParaRPr lang="en-US"/>
          </a:p>
        </p:txBody>
      </p:sp>
    </p:spTree>
    <p:extLst>
      <p:ext uri="{BB962C8B-B14F-4D97-AF65-F5344CB8AC3E}">
        <p14:creationId xmlns:p14="http://schemas.microsoft.com/office/powerpoint/2010/main" val="2236525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51</a:t>
            </a:fld>
            <a:endParaRPr lang="en-US"/>
          </a:p>
        </p:txBody>
      </p:sp>
    </p:spTree>
    <p:extLst>
      <p:ext uri="{BB962C8B-B14F-4D97-AF65-F5344CB8AC3E}">
        <p14:creationId xmlns:p14="http://schemas.microsoft.com/office/powerpoint/2010/main" val="2218533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52</a:t>
            </a:fld>
            <a:endParaRPr lang="en-US"/>
          </a:p>
        </p:txBody>
      </p:sp>
    </p:spTree>
    <p:extLst>
      <p:ext uri="{BB962C8B-B14F-4D97-AF65-F5344CB8AC3E}">
        <p14:creationId xmlns:p14="http://schemas.microsoft.com/office/powerpoint/2010/main" val="851021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mtClean="0"/>
              <a:t>Tại sao lại là dãy Fibonacci? Sử dụng dãy này là để phản ảnh </a:t>
            </a:r>
            <a:r>
              <a:rPr lang="vi-VN" b="1" smtClean="0"/>
              <a:t>tính không chắc chắn trong việc “dự toán” các item lớn</a:t>
            </a:r>
            <a:r>
              <a:rPr lang="vi-VN" smtClean="0"/>
              <a:t>. Một “dự toán” cao nghĩa là story không được hiểu đủ chi tiết hoặc nên cần “băm nhỏ” ra các stories nhỏ hơn. Các Stories nhỏ hơn có thể được dự toán tốt hơn. Và nó cũng là lãng phí thời gian nếu phải thảo luận nếu nó là 19, 20 hay 25 – điều này đơn giản chỉ chỉ ra rằng story là quá to.</a:t>
            </a:r>
          </a:p>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53</a:t>
            </a:fld>
            <a:endParaRPr lang="en-US"/>
          </a:p>
        </p:txBody>
      </p:sp>
    </p:spTree>
    <p:extLst>
      <p:ext uri="{BB962C8B-B14F-4D97-AF65-F5344CB8AC3E}">
        <p14:creationId xmlns:p14="http://schemas.microsoft.com/office/powerpoint/2010/main" val="3333879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54</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231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55</a:t>
            </a:fld>
            <a:endParaRPr lang="en-US"/>
          </a:p>
        </p:txBody>
      </p:sp>
    </p:spTree>
    <p:extLst>
      <p:ext uri="{BB962C8B-B14F-4D97-AF65-F5344CB8AC3E}">
        <p14:creationId xmlns:p14="http://schemas.microsoft.com/office/powerpoint/2010/main" val="2492134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56</a:t>
            </a:fld>
            <a:endParaRPr lang="en-US"/>
          </a:p>
        </p:txBody>
      </p:sp>
    </p:spTree>
    <p:extLst>
      <p:ext uri="{BB962C8B-B14F-4D97-AF65-F5344CB8AC3E}">
        <p14:creationId xmlns:p14="http://schemas.microsoft.com/office/powerpoint/2010/main" val="150031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a:t>
            </a:fld>
            <a:endParaRPr lang="en-US"/>
          </a:p>
        </p:txBody>
      </p:sp>
    </p:spTree>
    <p:extLst>
      <p:ext uri="{BB962C8B-B14F-4D97-AF65-F5344CB8AC3E}">
        <p14:creationId xmlns:p14="http://schemas.microsoft.com/office/powerpoint/2010/main" val="2559805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57</a:t>
            </a:fld>
            <a:endParaRPr lang="en-US"/>
          </a:p>
        </p:txBody>
      </p:sp>
    </p:spTree>
    <p:extLst>
      <p:ext uri="{BB962C8B-B14F-4D97-AF65-F5344CB8AC3E}">
        <p14:creationId xmlns:p14="http://schemas.microsoft.com/office/powerpoint/2010/main" val="2684825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58</a:t>
            </a:fld>
            <a:endParaRPr lang="en-US"/>
          </a:p>
        </p:txBody>
      </p:sp>
    </p:spTree>
    <p:extLst>
      <p:ext uri="{BB962C8B-B14F-4D97-AF65-F5344CB8AC3E}">
        <p14:creationId xmlns:p14="http://schemas.microsoft.com/office/powerpoint/2010/main" val="1515979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59</a:t>
            </a:fld>
            <a:endParaRPr lang="en-US"/>
          </a:p>
        </p:txBody>
      </p:sp>
    </p:spTree>
    <p:extLst>
      <p:ext uri="{BB962C8B-B14F-4D97-AF65-F5344CB8AC3E}">
        <p14:creationId xmlns:p14="http://schemas.microsoft.com/office/powerpoint/2010/main" val="64094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60</a:t>
            </a:fld>
            <a:endParaRPr lang="en-US"/>
          </a:p>
        </p:txBody>
      </p:sp>
    </p:spTree>
    <p:extLst>
      <p:ext uri="{BB962C8B-B14F-4D97-AF65-F5344CB8AC3E}">
        <p14:creationId xmlns:p14="http://schemas.microsoft.com/office/powerpoint/2010/main" val="2098689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61</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5205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62</a:t>
            </a:fld>
            <a:endParaRPr lang="en-US"/>
          </a:p>
        </p:txBody>
      </p:sp>
    </p:spTree>
    <p:extLst>
      <p:ext uri="{BB962C8B-B14F-4D97-AF65-F5344CB8AC3E}">
        <p14:creationId xmlns:p14="http://schemas.microsoft.com/office/powerpoint/2010/main" val="837013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63</a:t>
            </a:fld>
            <a:endParaRPr lang="en-US"/>
          </a:p>
        </p:txBody>
      </p:sp>
    </p:spTree>
    <p:extLst>
      <p:ext uri="{BB962C8B-B14F-4D97-AF65-F5344CB8AC3E}">
        <p14:creationId xmlns:p14="http://schemas.microsoft.com/office/powerpoint/2010/main" val="27705189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64</a:t>
            </a:fld>
            <a:endParaRPr lang="en-US"/>
          </a:p>
        </p:txBody>
      </p:sp>
    </p:spTree>
    <p:extLst>
      <p:ext uri="{BB962C8B-B14F-4D97-AF65-F5344CB8AC3E}">
        <p14:creationId xmlns:p14="http://schemas.microsoft.com/office/powerpoint/2010/main" val="2770853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65</a:t>
            </a:fld>
            <a:endParaRPr lang="en-US"/>
          </a:p>
        </p:txBody>
      </p:sp>
    </p:spTree>
    <p:extLst>
      <p:ext uri="{BB962C8B-B14F-4D97-AF65-F5344CB8AC3E}">
        <p14:creationId xmlns:p14="http://schemas.microsoft.com/office/powerpoint/2010/main" val="775794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66</a:t>
            </a:fld>
            <a:endParaRPr lang="en-US"/>
          </a:p>
        </p:txBody>
      </p:sp>
    </p:spTree>
    <p:extLst>
      <p:ext uri="{BB962C8B-B14F-4D97-AF65-F5344CB8AC3E}">
        <p14:creationId xmlns:p14="http://schemas.microsoft.com/office/powerpoint/2010/main" val="311978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EF457840-5D4F-4C2C-939D-15AA94FFE531}" type="slidenum">
              <a:rPr lang="en-US" altLang="en-US" sz="1200"/>
              <a:pPr eaLnBrk="1" hangingPunct="1"/>
              <a:t>6</a:t>
            </a:fld>
            <a:endParaRPr lang="en-US" alt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11515627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0A648-3652-483D-B855-AA867A6E8A7C}" type="slidenum">
              <a:rPr lang="en-US" smtClean="0"/>
              <a:t>67</a:t>
            </a:fld>
            <a:endParaRPr lang="en-US"/>
          </a:p>
        </p:txBody>
      </p:sp>
    </p:spTree>
    <p:extLst>
      <p:ext uri="{BB962C8B-B14F-4D97-AF65-F5344CB8AC3E}">
        <p14:creationId xmlns:p14="http://schemas.microsoft.com/office/powerpoint/2010/main" val="15265007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A36EB-263D-4EAF-A356-824CA53B0380}" type="slidenum">
              <a:rPr lang="en-US"/>
              <a:pPr/>
              <a:t>68</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5575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AE6A408C-32A1-4BC2-B9C4-53D47A511ACA}" type="slidenum">
              <a:rPr lang="en-US" altLang="en-US" sz="1200"/>
              <a:pPr eaLnBrk="1" hangingPunct="1"/>
              <a:t>7</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226157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EFCF1A23-40E6-4B12-ACA2-EAC564E5556C}" type="slidenum">
              <a:rPr lang="en-US" altLang="en-US" sz="1200"/>
              <a:pPr eaLnBrk="1" hangingPunct="1"/>
              <a:t>8</a:t>
            </a:fld>
            <a:endParaRPr lang="en-US" alt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245118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199E8EF3-6CB3-430B-A3EF-4271EAD7894B}" type="slidenum">
              <a:rPr lang="en-US" altLang="en-US" sz="1200"/>
              <a:pPr eaLnBrk="1" hangingPunct="1"/>
              <a:t>9</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p:cNvSpPr>
          <p:nvPr>
            <p:ph type="body" idx="1"/>
          </p:nvPr>
        </p:nvSpPr>
        <p:spPr/>
        <p:txBody>
          <a:bodyPr/>
          <a:lstStyle/>
          <a:p>
            <a:pPr eaLnBrk="1" hangingPunct="1">
              <a:defRPr/>
            </a:pPr>
            <a:endParaRPr lang="en-US">
              <a:latin typeface="Gill Sans" charset="0"/>
              <a:ea typeface="MS PGothic" charset="0"/>
            </a:endParaRPr>
          </a:p>
        </p:txBody>
      </p:sp>
    </p:spTree>
    <p:extLst>
      <p:ext uri="{BB962C8B-B14F-4D97-AF65-F5344CB8AC3E}">
        <p14:creationId xmlns:p14="http://schemas.microsoft.com/office/powerpoint/2010/main" val="284000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5B0075-CCDA-40C6-A397-E83FBC2490CE}" type="datetime1">
              <a:rPr lang="en-US" smtClean="0"/>
              <a:t>4/15/2015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1337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82EAB6-1CFB-4740-84D2-CCCC8E72FE47}" type="datetime1">
              <a:rPr lang="en-US" smtClean="0"/>
              <a:t>4/15/2015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2702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4C9C33-E46C-46E5-8739-B42D840F2D31}" type="datetime1">
              <a:rPr lang="en-US" smtClean="0"/>
              <a:t>4/15/2015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3390994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76350" y="457200"/>
            <a:ext cx="649605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276350" y="1600200"/>
            <a:ext cx="7410450" cy="4525963"/>
          </a:xfrm>
        </p:spPr>
        <p:txBody>
          <a:bodyPr/>
          <a:lstStyle/>
          <a:p>
            <a:r>
              <a:rPr lang="en-US" smtClean="0"/>
              <a:t>Click icon to add table</a:t>
            </a:r>
            <a:endParaRPr lang="en-US"/>
          </a:p>
        </p:txBody>
      </p:sp>
      <p:sp>
        <p:nvSpPr>
          <p:cNvPr id="4" name="Date Placeholder 3"/>
          <p:cNvSpPr>
            <a:spLocks noGrp="1"/>
          </p:cNvSpPr>
          <p:nvPr>
            <p:ph type="dt" sz="half" idx="10"/>
          </p:nvPr>
        </p:nvSpPr>
        <p:spPr>
          <a:xfrm>
            <a:off x="1295400" y="6245225"/>
            <a:ext cx="2133600" cy="476250"/>
          </a:xfrm>
        </p:spPr>
        <p:txBody>
          <a:bodyPr/>
          <a:lstStyle>
            <a:lvl1pPr>
              <a:defRPr/>
            </a:lvl1pPr>
          </a:lstStyle>
          <a:p>
            <a:fld id="{2D9BA907-02BF-4256-B83A-8A269436DEBC}" type="datetime1">
              <a:rPr lang="en-US" smtClean="0"/>
              <a:t>4/15/2015</a:t>
            </a:fld>
            <a:endParaRPr lang="en-US"/>
          </a:p>
        </p:txBody>
      </p:sp>
      <p:sp>
        <p:nvSpPr>
          <p:cNvPr id="5" name="Footer Placeholder 4"/>
          <p:cNvSpPr>
            <a:spLocks noGrp="1"/>
          </p:cNvSpPr>
          <p:nvPr>
            <p:ph type="ftr" sz="quarter" idx="11"/>
          </p:nvPr>
        </p:nvSpPr>
        <p:spPr>
          <a:xfrm>
            <a:off x="3538538"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4BE879B4-3D63-4B5D-BF95-051FD2421B56}" type="slidenum">
              <a:rPr lang="en-US"/>
              <a:pPr/>
              <a:t>‹#›</a:t>
            </a:fld>
            <a:endParaRPr lang="en-US"/>
          </a:p>
        </p:txBody>
      </p:sp>
    </p:spTree>
    <p:extLst>
      <p:ext uri="{BB962C8B-B14F-4D97-AF65-F5344CB8AC3E}">
        <p14:creationId xmlns:p14="http://schemas.microsoft.com/office/powerpoint/2010/main" val="370732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18C591-CADB-4B7A-88BA-ACBF2949BA0D}" type="datetime1">
              <a:rPr lang="en-US" smtClean="0"/>
              <a:t>4/15/2015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2993587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A78004-C73A-4B55-B243-F21ADCD53F65}" type="datetime1">
              <a:rPr lang="en-US" smtClean="0"/>
              <a:t>4/15/2015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428241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60B2CB-87DD-4B64-906E-4F3437DAB119}" type="datetime1">
              <a:rPr lang="en-US" smtClean="0"/>
              <a:t>4/15/2015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27495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F9C6D0-0B54-4D10-8664-6CDC0844843E}" type="datetime1">
              <a:rPr lang="en-US" smtClean="0"/>
              <a:t>4/15/2015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3333887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3972D1-0721-4ACC-BA73-8D77F3DEE42C}" type="datetime1">
              <a:rPr lang="en-US" smtClean="0"/>
              <a:t>4/15/2015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173976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895DA9-8772-491C-9D96-AB8984A8C7B8}" type="datetime1">
              <a:rPr lang="en-US" smtClean="0"/>
              <a:t>4/15/2015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299581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D221D9-8B0A-4265-8C2F-6FBE5B56229F}" type="datetime1">
              <a:rPr lang="en-US" smtClean="0"/>
              <a:t>4/15/2015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128569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9D5D4-FCEC-445C-8D72-4FBF4D1845D6}" type="datetime1">
              <a:rPr lang="en-US" smtClean="0"/>
              <a:t>4/15/2015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17310-A9A7-4BAE-B3C8-D6A4987C1819}" type="slidenum">
              <a:rPr lang="en-US" smtClean="0"/>
              <a:t>‹#›</a:t>
            </a:fld>
            <a:endParaRPr lang="en-US"/>
          </a:p>
        </p:txBody>
      </p:sp>
    </p:spTree>
    <p:extLst>
      <p:ext uri="{BB962C8B-B14F-4D97-AF65-F5344CB8AC3E}">
        <p14:creationId xmlns:p14="http://schemas.microsoft.com/office/powerpoint/2010/main" val="352049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5000"/>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45F48-81C5-4C20-BFB5-2A964B4ADF50}" type="datetime1">
              <a:rPr lang="en-US" smtClean="0"/>
              <a:t>4/15/2015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517310-A9A7-4BAE-B3C8-D6A4987C1819}" type="slidenum">
              <a:rPr lang="en-US" smtClean="0"/>
              <a:t>‹#›</a:t>
            </a:fld>
            <a:endParaRPr lang="en-US"/>
          </a:p>
        </p:txBody>
      </p:sp>
    </p:spTree>
    <p:extLst>
      <p:ext uri="{BB962C8B-B14F-4D97-AF65-F5344CB8AC3E}">
        <p14:creationId xmlns:p14="http://schemas.microsoft.com/office/powerpoint/2010/main" val="1792280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wm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wmf"/><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2.jpg"/><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5.jpg"/><Relationship Id="rId4"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jpe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jpe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3.jpe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jpe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8" name="Slide Number Placeholder 7"/>
          <p:cNvSpPr>
            <a:spLocks noGrp="1"/>
          </p:cNvSpPr>
          <p:nvPr>
            <p:ph type="sldNum" sz="quarter" idx="12"/>
          </p:nvPr>
        </p:nvSpPr>
        <p:spPr/>
        <p:txBody>
          <a:bodyPr/>
          <a:lstStyle/>
          <a:p>
            <a:fld id="{6F517310-A9A7-4BAE-B3C8-D6A4987C1819}" type="slidenum">
              <a:rPr lang="en-US" smtClean="0"/>
              <a:t>1</a:t>
            </a:fld>
            <a:endParaRPr lang="en-US"/>
          </a:p>
        </p:txBody>
      </p:sp>
      <p:pic>
        <p:nvPicPr>
          <p:cNvPr id="12" name="Picture 12" descr="j0088832[1]"/>
          <p:cNvPicPr>
            <a:picLocks noChangeAspect="1" noChangeArrowheads="1"/>
          </p:cNvPicPr>
          <p:nvPr/>
        </p:nvPicPr>
        <p:blipFill>
          <a:blip r:embed="rId5">
            <a:duotone>
              <a:schemeClr val="accent1">
                <a:shade val="45000"/>
                <a:satMod val="135000"/>
              </a:schemeClr>
              <a:prstClr val="white"/>
            </a:duotone>
            <a:lum bright="10000"/>
          </a:blip>
          <a:srcRect/>
          <a:stretch>
            <a:fillRect/>
          </a:stretch>
        </p:blipFill>
        <p:spPr bwMode="auto">
          <a:xfrm>
            <a:off x="2303894" y="2649268"/>
            <a:ext cx="4724831" cy="2585680"/>
          </a:xfrm>
          <a:prstGeom prst="rect">
            <a:avLst/>
          </a:prstGeom>
          <a:noFill/>
          <a:ln w="9525">
            <a:noFill/>
            <a:miter lim="800000"/>
            <a:headEnd/>
            <a:tailEnd/>
          </a:ln>
        </p:spPr>
      </p:pic>
      <p:sp>
        <p:nvSpPr>
          <p:cNvPr id="26" name="TextBox 25"/>
          <p:cNvSpPr txBox="1"/>
          <p:nvPr/>
        </p:nvSpPr>
        <p:spPr>
          <a:xfrm>
            <a:off x="1579264" y="381412"/>
            <a:ext cx="5907386" cy="1292662"/>
          </a:xfrm>
          <a:prstGeom prst="rect">
            <a:avLst/>
          </a:prstGeom>
          <a:noFill/>
        </p:spPr>
        <p:txBody>
          <a:bodyPr wrap="none" rtlCol="0">
            <a:spAutoFit/>
          </a:bodyPr>
          <a:lstStyle/>
          <a:p>
            <a:pPr>
              <a:spcAft>
                <a:spcPts val="1200"/>
              </a:spcAft>
            </a:pPr>
            <a:r>
              <a:rPr lang="en-US" sz="2200" b="1" smtClean="0">
                <a:solidFill>
                  <a:schemeClr val="accent5">
                    <a:lumMod val="50000"/>
                  </a:schemeClr>
                </a:solidFill>
                <a:latin typeface="Gill Sans (Body)"/>
              </a:rPr>
              <a:t>ĐẠI HỌC CÔNG NGHỆ THÔNG TIN TPHCM</a:t>
            </a:r>
          </a:p>
          <a:p>
            <a:pPr>
              <a:spcAft>
                <a:spcPts val="1200"/>
              </a:spcAft>
            </a:pPr>
            <a:r>
              <a:rPr lang="en-US" b="1" smtClean="0">
                <a:solidFill>
                  <a:schemeClr val="accent5">
                    <a:lumMod val="50000"/>
                  </a:schemeClr>
                </a:solidFill>
                <a:latin typeface="Gill Sans (Body)"/>
              </a:rPr>
              <a:t>	   KHOA CÔNG NGHỆ PHẦN MỀM</a:t>
            </a:r>
          </a:p>
          <a:p>
            <a:pPr>
              <a:spcAft>
                <a:spcPts val="1200"/>
              </a:spcAft>
            </a:pPr>
            <a:endParaRPr lang="en-US">
              <a:latin typeface="Gill Sans (Body)"/>
            </a:endParaRPr>
          </a:p>
        </p:txBody>
      </p:sp>
      <p:sp>
        <p:nvSpPr>
          <p:cNvPr id="27" name="Rectangle 26"/>
          <p:cNvSpPr/>
          <p:nvPr/>
        </p:nvSpPr>
        <p:spPr>
          <a:xfrm>
            <a:off x="1" y="1476421"/>
            <a:ext cx="9143999" cy="95022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Body)"/>
            </a:endParaRPr>
          </a:p>
        </p:txBody>
      </p:sp>
      <p:sp>
        <p:nvSpPr>
          <p:cNvPr id="29" name="TextBox 28"/>
          <p:cNvSpPr txBox="1"/>
          <p:nvPr/>
        </p:nvSpPr>
        <p:spPr>
          <a:xfrm>
            <a:off x="1249251" y="1561330"/>
            <a:ext cx="6248669" cy="369332"/>
          </a:xfrm>
          <a:prstGeom prst="rect">
            <a:avLst/>
          </a:prstGeom>
          <a:noFill/>
        </p:spPr>
        <p:txBody>
          <a:bodyPr wrap="square" rtlCol="0">
            <a:spAutoFit/>
          </a:bodyPr>
          <a:lstStyle/>
          <a:p>
            <a:r>
              <a:rPr lang="en-US" smtClean="0">
                <a:solidFill>
                  <a:schemeClr val="bg1"/>
                </a:solidFill>
                <a:latin typeface="Gill Sans (Body)"/>
              </a:rPr>
              <a:t>	 CÔNG NGHỆ PHẦN MỀM CHUYÊN SÂU</a:t>
            </a:r>
            <a:endParaRPr lang="en-US">
              <a:solidFill>
                <a:schemeClr val="bg1"/>
              </a:solidFill>
              <a:latin typeface="Gill Sans (Body)"/>
            </a:endParaRPr>
          </a:p>
        </p:txBody>
      </p:sp>
      <p:sp>
        <p:nvSpPr>
          <p:cNvPr id="30" name="TextBox 29"/>
          <p:cNvSpPr txBox="1"/>
          <p:nvPr/>
        </p:nvSpPr>
        <p:spPr>
          <a:xfrm>
            <a:off x="1148635" y="1917273"/>
            <a:ext cx="7482625" cy="461665"/>
          </a:xfrm>
          <a:prstGeom prst="rect">
            <a:avLst/>
          </a:prstGeom>
          <a:noFill/>
        </p:spPr>
        <p:txBody>
          <a:bodyPr wrap="square" rtlCol="0">
            <a:spAutoFit/>
          </a:bodyPr>
          <a:lstStyle/>
          <a:p>
            <a:r>
              <a:rPr lang="en-US" sz="2400" b="1" smtClean="0">
                <a:latin typeface="Gill Sans (Body)"/>
              </a:rPr>
              <a:t>GIỚI THIỆU PHƯƠNG PHÁP AGILE &amp; SCRUM</a:t>
            </a:r>
          </a:p>
        </p:txBody>
      </p:sp>
      <p:sp>
        <p:nvSpPr>
          <p:cNvPr id="31" name="TextBox 30"/>
          <p:cNvSpPr txBox="1"/>
          <p:nvPr/>
        </p:nvSpPr>
        <p:spPr>
          <a:xfrm>
            <a:off x="2303894" y="5234948"/>
            <a:ext cx="4893972" cy="1477328"/>
          </a:xfrm>
          <a:prstGeom prst="rect">
            <a:avLst/>
          </a:prstGeom>
          <a:noFill/>
        </p:spPr>
        <p:txBody>
          <a:bodyPr wrap="square" rtlCol="0">
            <a:spAutoFit/>
          </a:bodyPr>
          <a:lstStyle/>
          <a:p>
            <a:r>
              <a:rPr lang="en-US" err="1" smtClean="0"/>
              <a:t>Nhóm</a:t>
            </a:r>
            <a:r>
              <a:rPr lang="en-US" smtClean="0"/>
              <a:t> 13 : 12520026 – Phan Y </a:t>
            </a:r>
            <a:r>
              <a:rPr lang="en-US" err="1" smtClean="0"/>
              <a:t>Biển</a:t>
            </a:r>
            <a:endParaRPr lang="en-US" smtClean="0"/>
          </a:p>
          <a:p>
            <a:r>
              <a:rPr lang="en-US"/>
              <a:t>	</a:t>
            </a:r>
            <a:r>
              <a:rPr lang="en-US" smtClean="0"/>
              <a:t>  12520034 – </a:t>
            </a:r>
            <a:r>
              <a:rPr lang="en-US" err="1" smtClean="0"/>
              <a:t>Nguyễn</a:t>
            </a:r>
            <a:r>
              <a:rPr lang="en-US" smtClean="0"/>
              <a:t> </a:t>
            </a:r>
            <a:r>
              <a:rPr lang="en-US" err="1" smtClean="0"/>
              <a:t>Văn</a:t>
            </a:r>
            <a:r>
              <a:rPr lang="en-US" smtClean="0"/>
              <a:t> </a:t>
            </a:r>
            <a:r>
              <a:rPr lang="en-US" err="1" smtClean="0"/>
              <a:t>Cảnh</a:t>
            </a:r>
            <a:endParaRPr lang="en-US" smtClean="0"/>
          </a:p>
          <a:p>
            <a:r>
              <a:rPr lang="en-US"/>
              <a:t>	 </a:t>
            </a:r>
            <a:r>
              <a:rPr lang="en-US" smtClean="0"/>
              <a:t> 12520042 – </a:t>
            </a:r>
            <a:r>
              <a:rPr lang="en-US" err="1" smtClean="0"/>
              <a:t>Nguyễn</a:t>
            </a:r>
            <a:r>
              <a:rPr lang="en-US" smtClean="0"/>
              <a:t> </a:t>
            </a:r>
            <a:r>
              <a:rPr lang="en-US" err="1" smtClean="0"/>
              <a:t>Sỹ</a:t>
            </a:r>
            <a:r>
              <a:rPr lang="en-US" smtClean="0"/>
              <a:t> </a:t>
            </a:r>
            <a:r>
              <a:rPr lang="en-US" err="1" smtClean="0"/>
              <a:t>Mạnh</a:t>
            </a:r>
            <a:r>
              <a:rPr lang="en-US" smtClean="0"/>
              <a:t> </a:t>
            </a:r>
            <a:r>
              <a:rPr lang="en-US" err="1" smtClean="0"/>
              <a:t>Cường</a:t>
            </a:r>
            <a:endParaRPr lang="en-US" smtClean="0"/>
          </a:p>
          <a:p>
            <a:r>
              <a:rPr lang="en-US"/>
              <a:t>	</a:t>
            </a:r>
            <a:r>
              <a:rPr lang="en-US" smtClean="0"/>
              <a:t>  12520360 – </a:t>
            </a:r>
            <a:r>
              <a:rPr lang="en-US" err="1" smtClean="0"/>
              <a:t>Phạm</a:t>
            </a:r>
            <a:r>
              <a:rPr lang="en-US" smtClean="0"/>
              <a:t> </a:t>
            </a:r>
            <a:r>
              <a:rPr lang="en-US" err="1" smtClean="0"/>
              <a:t>Hồng</a:t>
            </a:r>
            <a:r>
              <a:rPr lang="en-US" smtClean="0"/>
              <a:t> </a:t>
            </a:r>
            <a:r>
              <a:rPr lang="en-US" err="1" smtClean="0"/>
              <a:t>Sơn</a:t>
            </a:r>
            <a:endParaRPr lang="en-US" smtClean="0"/>
          </a:p>
          <a:p>
            <a:endParaRPr lang="en-US"/>
          </a:p>
        </p:txBody>
      </p:sp>
    </p:spTree>
    <p:extLst>
      <p:ext uri="{BB962C8B-B14F-4D97-AF65-F5344CB8AC3E}">
        <p14:creationId xmlns:p14="http://schemas.microsoft.com/office/powerpoint/2010/main" val="364087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517310-A9A7-4BAE-B3C8-D6A4987C1819}" type="slidenum">
              <a:rPr lang="en-US" smtClean="0"/>
              <a:t>10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TextBox 7"/>
          <p:cNvSpPr txBox="1"/>
          <p:nvPr/>
        </p:nvSpPr>
        <p:spPr>
          <a:xfrm>
            <a:off x="944182" y="641078"/>
            <a:ext cx="6731627" cy="523220"/>
          </a:xfrm>
          <a:prstGeom prst="rect">
            <a:avLst/>
          </a:prstGeom>
          <a:noFill/>
        </p:spPr>
        <p:txBody>
          <a:bodyPr wrap="square" rtlCol="0">
            <a:spAutoFit/>
          </a:bodyPr>
          <a:lstStyle/>
          <a:p>
            <a:r>
              <a:rPr lang="en-US" sz="2800" b="1" smtClean="0">
                <a:solidFill>
                  <a:srgbClr val="00B0F0"/>
                </a:solidFill>
                <a:latin typeface="Gill Sans (Body)"/>
              </a:rPr>
              <a:t>Scrum Master </a:t>
            </a:r>
            <a:r>
              <a:rPr lang="en-US" sz="2800" b="1" err="1" smtClean="0">
                <a:solidFill>
                  <a:srgbClr val="00B0F0"/>
                </a:solidFill>
                <a:latin typeface="Gill Sans (Body)"/>
              </a:rPr>
              <a:t>phục</a:t>
            </a:r>
            <a:r>
              <a:rPr lang="en-US" sz="2800" b="1" smtClean="0">
                <a:solidFill>
                  <a:srgbClr val="00B0F0"/>
                </a:solidFill>
                <a:latin typeface="Gill Sans (Body)"/>
              </a:rPr>
              <a:t> </a:t>
            </a:r>
            <a:r>
              <a:rPr lang="en-US" sz="2800" b="1" err="1" smtClean="0">
                <a:solidFill>
                  <a:srgbClr val="00B0F0"/>
                </a:solidFill>
                <a:latin typeface="Gill Sans (Body)"/>
              </a:rPr>
              <a:t>vụ</a:t>
            </a:r>
            <a:r>
              <a:rPr lang="en-US" sz="2800" b="1" smtClean="0">
                <a:solidFill>
                  <a:srgbClr val="00B0F0"/>
                </a:solidFill>
                <a:latin typeface="Gill Sans (Body)"/>
              </a:rPr>
              <a:t> Product Owner</a:t>
            </a:r>
            <a:endParaRPr lang="en-US" sz="2800" b="1">
              <a:solidFill>
                <a:srgbClr val="00B0F0"/>
              </a:solidFill>
              <a:latin typeface="Gill Sans (Body)"/>
            </a:endParaRPr>
          </a:p>
        </p:txBody>
      </p:sp>
      <p:sp>
        <p:nvSpPr>
          <p:cNvPr id="9" name="TextBox 8"/>
          <p:cNvSpPr txBox="1"/>
          <p:nvPr/>
        </p:nvSpPr>
        <p:spPr>
          <a:xfrm>
            <a:off x="944182" y="1286044"/>
            <a:ext cx="8109665" cy="4739759"/>
          </a:xfrm>
          <a:prstGeom prst="rect">
            <a:avLst/>
          </a:prstGeom>
          <a:noFill/>
        </p:spPr>
        <p:txBody>
          <a:bodyPr wrap="square" rtlCol="0">
            <a:spAutoFit/>
          </a:bodyPr>
          <a:lstStyle/>
          <a:p>
            <a:pPr fontAlgn="base">
              <a:spcAft>
                <a:spcPts val="1200"/>
              </a:spcAft>
            </a:pPr>
            <a:r>
              <a:rPr lang="en-US" sz="2200">
                <a:solidFill>
                  <a:srgbClr val="FF0000"/>
                </a:solidFill>
                <a:latin typeface="Gill Sans (Body)"/>
              </a:rPr>
              <a:t>Scrum Master </a:t>
            </a:r>
            <a:r>
              <a:rPr lang="en-US" sz="2200" err="1">
                <a:solidFill>
                  <a:srgbClr val="FF0000"/>
                </a:solidFill>
                <a:latin typeface="Gill Sans (Body)"/>
              </a:rPr>
              <a:t>phục</a:t>
            </a:r>
            <a:r>
              <a:rPr lang="en-US" sz="2200">
                <a:solidFill>
                  <a:srgbClr val="FF0000"/>
                </a:solidFill>
                <a:latin typeface="Gill Sans (Body)"/>
              </a:rPr>
              <a:t> </a:t>
            </a:r>
            <a:r>
              <a:rPr lang="en-US" sz="2200" err="1">
                <a:solidFill>
                  <a:srgbClr val="FF0000"/>
                </a:solidFill>
                <a:latin typeface="Gill Sans (Body)"/>
              </a:rPr>
              <a:t>vụ</a:t>
            </a:r>
            <a:r>
              <a:rPr lang="en-US" sz="2200">
                <a:solidFill>
                  <a:srgbClr val="FF0000"/>
                </a:solidFill>
                <a:latin typeface="Gill Sans (Body)"/>
              </a:rPr>
              <a:t> Product </a:t>
            </a:r>
            <a:r>
              <a:rPr lang="en-US" sz="2200" err="1">
                <a:solidFill>
                  <a:srgbClr val="FF0000"/>
                </a:solidFill>
                <a:latin typeface="Gill Sans (Body)"/>
              </a:rPr>
              <a:t>Ower</a:t>
            </a:r>
            <a:r>
              <a:rPr lang="en-US" sz="2200">
                <a:solidFill>
                  <a:srgbClr val="FF0000"/>
                </a:solidFill>
                <a:latin typeface="Gill Sans (Body)"/>
              </a:rPr>
              <a:t> </a:t>
            </a:r>
            <a:r>
              <a:rPr lang="en-US" sz="2200" err="1">
                <a:solidFill>
                  <a:srgbClr val="FF0000"/>
                </a:solidFill>
                <a:latin typeface="Gill Sans (Body)"/>
              </a:rPr>
              <a:t>theo</a:t>
            </a:r>
            <a:r>
              <a:rPr lang="en-US" sz="2200">
                <a:solidFill>
                  <a:srgbClr val="FF0000"/>
                </a:solidFill>
                <a:latin typeface="Gill Sans (Body)"/>
              </a:rPr>
              <a:t> </a:t>
            </a:r>
            <a:r>
              <a:rPr lang="en-US" sz="2200" err="1">
                <a:solidFill>
                  <a:srgbClr val="FF0000"/>
                </a:solidFill>
                <a:latin typeface="Gill Sans (Body)"/>
              </a:rPr>
              <a:t>nhiều</a:t>
            </a:r>
            <a:r>
              <a:rPr lang="en-US" sz="2200">
                <a:solidFill>
                  <a:srgbClr val="FF0000"/>
                </a:solidFill>
                <a:latin typeface="Gill Sans (Body)"/>
              </a:rPr>
              <a:t> </a:t>
            </a:r>
            <a:r>
              <a:rPr lang="en-US" sz="2200" err="1">
                <a:solidFill>
                  <a:srgbClr val="FF0000"/>
                </a:solidFill>
                <a:latin typeface="Gill Sans (Body)"/>
              </a:rPr>
              <a:t>cách</a:t>
            </a:r>
            <a:r>
              <a:rPr lang="en-US" sz="2200">
                <a:solidFill>
                  <a:srgbClr val="FF0000"/>
                </a:solidFill>
                <a:latin typeface="Gill Sans (Body)"/>
              </a:rPr>
              <a:t>, </a:t>
            </a:r>
            <a:r>
              <a:rPr lang="en-US" sz="2200" err="1">
                <a:solidFill>
                  <a:srgbClr val="FF0000"/>
                </a:solidFill>
                <a:latin typeface="Gill Sans (Body)"/>
              </a:rPr>
              <a:t>bao</a:t>
            </a:r>
            <a:r>
              <a:rPr lang="en-US" sz="2200">
                <a:solidFill>
                  <a:srgbClr val="FF0000"/>
                </a:solidFill>
                <a:latin typeface="Gill Sans (Body)"/>
              </a:rPr>
              <a:t> </a:t>
            </a:r>
            <a:r>
              <a:rPr lang="en-US" sz="2200" err="1">
                <a:solidFill>
                  <a:srgbClr val="FF0000"/>
                </a:solidFill>
                <a:latin typeface="Gill Sans (Body)"/>
              </a:rPr>
              <a:t>gồm</a:t>
            </a:r>
            <a:r>
              <a:rPr lang="en-US" sz="2200">
                <a:solidFill>
                  <a:srgbClr val="FF0000"/>
                </a:solidFill>
                <a:latin typeface="Gill Sans (Body)"/>
              </a:rPr>
              <a:t>: </a:t>
            </a:r>
            <a:endParaRPr lang="en-US" sz="2200" smtClean="0">
              <a:solidFill>
                <a:srgbClr val="FF0000"/>
              </a:solidFill>
              <a:latin typeface="Gill Sans (Body)"/>
            </a:endParaRPr>
          </a:p>
          <a:p>
            <a:pPr marL="342900" lvl="0" indent="-342900" fontAlgn="base">
              <a:spcAft>
                <a:spcPts val="1200"/>
              </a:spcAft>
              <a:buFont typeface="Arial" panose="020B0604020202020204" pitchFamily="34" charset="0"/>
              <a:buChar char="•"/>
            </a:pPr>
            <a:r>
              <a:rPr lang="en-US" sz="2200" err="1" smtClean="0">
                <a:latin typeface="Gill Sans (Body)"/>
              </a:rPr>
              <a:t>Tìm</a:t>
            </a:r>
            <a:r>
              <a:rPr lang="en-US" sz="2200" smtClean="0">
                <a:latin typeface="Gill Sans (Body)"/>
              </a:rPr>
              <a:t> </a:t>
            </a:r>
            <a:r>
              <a:rPr lang="en-US" sz="2200" err="1">
                <a:latin typeface="Gill Sans (Body)"/>
              </a:rPr>
              <a:t>kiếm</a:t>
            </a:r>
            <a:r>
              <a:rPr lang="en-US" sz="2200">
                <a:latin typeface="Gill Sans (Body)"/>
              </a:rPr>
              <a:t> </a:t>
            </a:r>
            <a:r>
              <a:rPr lang="en-US" sz="2200" err="1">
                <a:latin typeface="Gill Sans (Body)"/>
              </a:rPr>
              <a:t>các</a:t>
            </a:r>
            <a:r>
              <a:rPr lang="en-US" sz="2200">
                <a:latin typeface="Gill Sans (Body)"/>
              </a:rPr>
              <a:t> </a:t>
            </a:r>
            <a:r>
              <a:rPr lang="en-US" sz="2200" err="1">
                <a:latin typeface="Gill Sans (Body)"/>
              </a:rPr>
              <a:t>kĩ</a:t>
            </a:r>
            <a:r>
              <a:rPr lang="en-US" sz="2200">
                <a:latin typeface="Gill Sans (Body)"/>
              </a:rPr>
              <a:t> </a:t>
            </a:r>
            <a:r>
              <a:rPr lang="en-US" sz="2200" err="1">
                <a:latin typeface="Gill Sans (Body)"/>
              </a:rPr>
              <a:t>thuật</a:t>
            </a:r>
            <a:r>
              <a:rPr lang="en-US" sz="2200">
                <a:latin typeface="Gill Sans (Body)"/>
              </a:rPr>
              <a:t> </a:t>
            </a:r>
            <a:r>
              <a:rPr lang="en-US" sz="2200" err="1">
                <a:latin typeface="Gill Sans (Body)"/>
              </a:rPr>
              <a:t>để</a:t>
            </a:r>
            <a:r>
              <a:rPr lang="en-US" sz="2200">
                <a:latin typeface="Gill Sans (Body)"/>
              </a:rPr>
              <a:t> </a:t>
            </a:r>
            <a:r>
              <a:rPr lang="en-US" sz="2200" err="1">
                <a:latin typeface="Gill Sans (Body)"/>
              </a:rPr>
              <a:t>quản</a:t>
            </a:r>
            <a:r>
              <a:rPr lang="en-US" sz="2200">
                <a:latin typeface="Gill Sans (Body)"/>
              </a:rPr>
              <a:t> </a:t>
            </a:r>
            <a:r>
              <a:rPr lang="en-US" sz="2200" err="1">
                <a:latin typeface="Gill Sans (Body)"/>
              </a:rPr>
              <a:t>lý</a:t>
            </a:r>
            <a:r>
              <a:rPr lang="en-US" sz="2200">
                <a:latin typeface="Gill Sans (Body)"/>
              </a:rPr>
              <a:t> </a:t>
            </a:r>
            <a:r>
              <a:rPr lang="en-US" sz="2200" err="1">
                <a:latin typeface="Gill Sans (Body)"/>
              </a:rPr>
              <a:t>hiệu</a:t>
            </a:r>
            <a:r>
              <a:rPr lang="en-US" sz="2200">
                <a:latin typeface="Gill Sans (Body)"/>
              </a:rPr>
              <a:t> </a:t>
            </a:r>
            <a:r>
              <a:rPr lang="en-US" sz="2200" err="1">
                <a:latin typeface="Gill Sans (Body)"/>
              </a:rPr>
              <a:t>quả</a:t>
            </a:r>
            <a:r>
              <a:rPr lang="en-US" sz="2200">
                <a:latin typeface="Gill Sans (Body)"/>
              </a:rPr>
              <a:t> Product </a:t>
            </a:r>
            <a:r>
              <a:rPr lang="en-US" sz="2200" smtClean="0">
                <a:latin typeface="Gill Sans (Body)"/>
              </a:rPr>
              <a:t>Backlog</a:t>
            </a:r>
            <a:endParaRPr lang="en-US" sz="2200">
              <a:latin typeface="Gill Sans (Body)"/>
            </a:endParaRPr>
          </a:p>
          <a:p>
            <a:pPr marL="342900" lvl="0" indent="-342900" fontAlgn="base">
              <a:spcAft>
                <a:spcPts val="1200"/>
              </a:spcAft>
              <a:buFont typeface="Arial" panose="020B0604020202020204" pitchFamily="34" charset="0"/>
              <a:buChar char="•"/>
            </a:pPr>
            <a:r>
              <a:rPr lang="en-US" sz="2200" err="1">
                <a:latin typeface="Gill Sans (Body)"/>
              </a:rPr>
              <a:t>Giao</a:t>
            </a:r>
            <a:r>
              <a:rPr lang="en-US" sz="2200">
                <a:latin typeface="Gill Sans (Body)"/>
              </a:rPr>
              <a:t> </a:t>
            </a:r>
            <a:r>
              <a:rPr lang="en-US" sz="2200" err="1">
                <a:latin typeface="Gill Sans (Body)"/>
              </a:rPr>
              <a:t>tiếp</a:t>
            </a:r>
            <a:r>
              <a:rPr lang="en-US" sz="2200">
                <a:latin typeface="Gill Sans (Body)"/>
              </a:rPr>
              <a:t> </a:t>
            </a:r>
            <a:r>
              <a:rPr lang="en-US" sz="2200" err="1">
                <a:latin typeface="Gill Sans (Body)"/>
              </a:rPr>
              <a:t>tích</a:t>
            </a:r>
            <a:r>
              <a:rPr lang="en-US" sz="2200">
                <a:latin typeface="Gill Sans (Body)"/>
              </a:rPr>
              <a:t> </a:t>
            </a:r>
            <a:r>
              <a:rPr lang="en-US" sz="2200" err="1">
                <a:latin typeface="Gill Sans (Body)"/>
              </a:rPr>
              <a:t>cực</a:t>
            </a:r>
            <a:r>
              <a:rPr lang="en-US" sz="2200">
                <a:latin typeface="Gill Sans (Body)"/>
              </a:rPr>
              <a:t> </a:t>
            </a:r>
            <a:r>
              <a:rPr lang="en-US" sz="2200" smtClean="0">
                <a:latin typeface="Gill Sans (Body)"/>
              </a:rPr>
              <a:t>với Nhóm phát triển về </a:t>
            </a:r>
            <a:r>
              <a:rPr lang="en-US" sz="2200" err="1">
                <a:latin typeface="Gill Sans (Body)"/>
              </a:rPr>
              <a:t>tầm</a:t>
            </a:r>
            <a:r>
              <a:rPr lang="en-US" sz="2200">
                <a:latin typeface="Gill Sans (Body)"/>
              </a:rPr>
              <a:t> </a:t>
            </a:r>
            <a:r>
              <a:rPr lang="en-US" sz="2200" err="1">
                <a:latin typeface="Gill Sans (Body)"/>
              </a:rPr>
              <a:t>nhìn</a:t>
            </a:r>
            <a:r>
              <a:rPr lang="en-US" sz="2200">
                <a:latin typeface="Gill Sans (Body)"/>
              </a:rPr>
              <a:t>, </a:t>
            </a:r>
            <a:r>
              <a:rPr lang="en-US" sz="2200" err="1">
                <a:latin typeface="Gill Sans (Body)"/>
              </a:rPr>
              <a:t>mục</a:t>
            </a:r>
            <a:r>
              <a:rPr lang="en-US" sz="2200">
                <a:latin typeface="Gill Sans (Body)"/>
              </a:rPr>
              <a:t> </a:t>
            </a:r>
            <a:r>
              <a:rPr lang="en-US" sz="2200" err="1">
                <a:latin typeface="Gill Sans (Body)"/>
              </a:rPr>
              <a:t>đích</a:t>
            </a:r>
            <a:r>
              <a:rPr lang="en-US" sz="2200">
                <a:latin typeface="Gill Sans (Body)"/>
              </a:rPr>
              <a:t>, </a:t>
            </a:r>
            <a:r>
              <a:rPr lang="en-US" sz="2200" err="1">
                <a:latin typeface="Gill Sans (Body)"/>
              </a:rPr>
              <a:t>và</a:t>
            </a:r>
            <a:r>
              <a:rPr lang="en-US" sz="2200">
                <a:latin typeface="Gill Sans (Body)"/>
              </a:rPr>
              <a:t> </a:t>
            </a:r>
            <a:r>
              <a:rPr lang="en-US" sz="2200" err="1">
                <a:latin typeface="Gill Sans (Body)"/>
              </a:rPr>
              <a:t>các</a:t>
            </a:r>
            <a:r>
              <a:rPr lang="en-US" sz="2200">
                <a:latin typeface="Gill Sans (Body)"/>
              </a:rPr>
              <a:t> </a:t>
            </a:r>
            <a:r>
              <a:rPr lang="en-US" sz="2200" err="1">
                <a:latin typeface="Gill Sans (Body)"/>
              </a:rPr>
              <a:t>hạng</a:t>
            </a:r>
            <a:r>
              <a:rPr lang="en-US" sz="2200">
                <a:latin typeface="Gill Sans (Body)"/>
              </a:rPr>
              <a:t> </a:t>
            </a:r>
            <a:r>
              <a:rPr lang="en-US" sz="2200" err="1">
                <a:latin typeface="Gill Sans (Body)"/>
              </a:rPr>
              <a:t>mục</a:t>
            </a:r>
            <a:r>
              <a:rPr lang="en-US" sz="2200">
                <a:latin typeface="Gill Sans (Body)"/>
              </a:rPr>
              <a:t> </a:t>
            </a:r>
            <a:r>
              <a:rPr lang="en-US" sz="2200" err="1">
                <a:latin typeface="Gill Sans (Body)"/>
              </a:rPr>
              <a:t>của</a:t>
            </a:r>
            <a:r>
              <a:rPr lang="en-US" sz="2200">
                <a:latin typeface="Gill Sans (Body)"/>
              </a:rPr>
              <a:t> Product </a:t>
            </a:r>
            <a:r>
              <a:rPr lang="en-US" sz="2200" smtClean="0">
                <a:latin typeface="Gill Sans (Body)"/>
              </a:rPr>
              <a:t>Backlog</a:t>
            </a:r>
            <a:endParaRPr lang="en-US" sz="2200">
              <a:latin typeface="Gill Sans (Body)"/>
            </a:endParaRPr>
          </a:p>
          <a:p>
            <a:pPr marL="342900" lvl="0" indent="-342900" fontAlgn="base">
              <a:spcAft>
                <a:spcPts val="1200"/>
              </a:spcAft>
              <a:buFont typeface="Arial" panose="020B0604020202020204" pitchFamily="34" charset="0"/>
              <a:buChar char="•"/>
            </a:pPr>
            <a:r>
              <a:rPr lang="en-US" sz="2200" err="1">
                <a:latin typeface="Gill Sans (Body)"/>
              </a:rPr>
              <a:t>Dạy</a:t>
            </a:r>
            <a:r>
              <a:rPr lang="en-US" sz="2200">
                <a:latin typeface="Gill Sans (Body)"/>
              </a:rPr>
              <a:t> </a:t>
            </a:r>
            <a:r>
              <a:rPr lang="en-US" sz="2200" err="1">
                <a:latin typeface="Gill Sans (Body)"/>
              </a:rPr>
              <a:t>cho</a:t>
            </a:r>
            <a:r>
              <a:rPr lang="en-US" sz="2200">
                <a:latin typeface="Gill Sans (Body)"/>
              </a:rPr>
              <a:t> Nhóm phát triển </a:t>
            </a:r>
            <a:r>
              <a:rPr lang="en-US" sz="2200" smtClean="0">
                <a:latin typeface="Gill Sans (Body)"/>
              </a:rPr>
              <a:t>biết </a:t>
            </a:r>
            <a:r>
              <a:rPr lang="en-US" sz="2200" err="1">
                <a:latin typeface="Gill Sans (Body)"/>
              </a:rPr>
              <a:t>cách</a:t>
            </a:r>
            <a:r>
              <a:rPr lang="en-US" sz="2200">
                <a:latin typeface="Gill Sans (Body)"/>
              </a:rPr>
              <a:t> </a:t>
            </a:r>
            <a:r>
              <a:rPr lang="en-US" sz="2200" err="1">
                <a:latin typeface="Gill Sans (Body)"/>
              </a:rPr>
              <a:t>tạo</a:t>
            </a:r>
            <a:r>
              <a:rPr lang="en-US" sz="2200">
                <a:latin typeface="Gill Sans (Body)"/>
              </a:rPr>
              <a:t> </a:t>
            </a:r>
            <a:r>
              <a:rPr lang="en-US" sz="2200" err="1">
                <a:latin typeface="Gill Sans (Body)"/>
              </a:rPr>
              <a:t>ra</a:t>
            </a:r>
            <a:r>
              <a:rPr lang="en-US" sz="2200">
                <a:latin typeface="Gill Sans (Body)"/>
              </a:rPr>
              <a:t> </a:t>
            </a:r>
            <a:r>
              <a:rPr lang="en-US" sz="2200" err="1">
                <a:latin typeface="Gill Sans (Body)"/>
              </a:rPr>
              <a:t>các</a:t>
            </a:r>
            <a:r>
              <a:rPr lang="en-US" sz="2200">
                <a:latin typeface="Gill Sans (Body)"/>
              </a:rPr>
              <a:t> </a:t>
            </a:r>
            <a:r>
              <a:rPr lang="en-US" sz="2200" err="1">
                <a:latin typeface="Gill Sans (Body)"/>
              </a:rPr>
              <a:t>hạng</a:t>
            </a:r>
            <a:r>
              <a:rPr lang="en-US" sz="2200">
                <a:latin typeface="Gill Sans (Body)"/>
              </a:rPr>
              <a:t> </a:t>
            </a:r>
            <a:r>
              <a:rPr lang="en-US" sz="2200" err="1">
                <a:latin typeface="Gill Sans (Body)"/>
              </a:rPr>
              <a:t>mục</a:t>
            </a:r>
            <a:r>
              <a:rPr lang="en-US" sz="2200">
                <a:latin typeface="Gill Sans (Body)"/>
              </a:rPr>
              <a:t> Product Backlog </a:t>
            </a:r>
            <a:r>
              <a:rPr lang="en-US" sz="2200" err="1">
                <a:latin typeface="Gill Sans (Body)"/>
              </a:rPr>
              <a:t>thật</a:t>
            </a:r>
            <a:r>
              <a:rPr lang="en-US" sz="2200">
                <a:latin typeface="Gill Sans (Body)"/>
              </a:rPr>
              <a:t> </a:t>
            </a:r>
            <a:r>
              <a:rPr lang="en-US" sz="2200" err="1">
                <a:latin typeface="Gill Sans (Body)"/>
              </a:rPr>
              <a:t>rõ</a:t>
            </a:r>
            <a:r>
              <a:rPr lang="en-US" sz="2200">
                <a:latin typeface="Gill Sans (Body)"/>
              </a:rPr>
              <a:t> </a:t>
            </a:r>
            <a:r>
              <a:rPr lang="en-US" sz="2200" err="1">
                <a:latin typeface="Gill Sans (Body)"/>
              </a:rPr>
              <a:t>ràng</a:t>
            </a:r>
            <a:r>
              <a:rPr lang="en-US" sz="2200">
                <a:latin typeface="Gill Sans (Body)"/>
              </a:rPr>
              <a:t> </a:t>
            </a:r>
            <a:r>
              <a:rPr lang="en-US" sz="2200" err="1">
                <a:latin typeface="Gill Sans (Body)"/>
              </a:rPr>
              <a:t>và</a:t>
            </a:r>
            <a:r>
              <a:rPr lang="en-US" sz="2200">
                <a:latin typeface="Gill Sans (Body)"/>
              </a:rPr>
              <a:t> </a:t>
            </a:r>
            <a:r>
              <a:rPr lang="en-US" sz="2200" err="1">
                <a:latin typeface="Gill Sans (Body)"/>
              </a:rPr>
              <a:t>đơn</a:t>
            </a:r>
            <a:r>
              <a:rPr lang="en-US" sz="2200">
                <a:latin typeface="Gill Sans (Body)"/>
              </a:rPr>
              <a:t> </a:t>
            </a:r>
            <a:r>
              <a:rPr lang="en-US" sz="2200" smtClean="0">
                <a:latin typeface="Gill Sans (Body)"/>
              </a:rPr>
              <a:t>giản</a:t>
            </a:r>
            <a:endParaRPr lang="en-US" sz="2200">
              <a:latin typeface="Gill Sans (Body)"/>
            </a:endParaRPr>
          </a:p>
          <a:p>
            <a:pPr marL="342900" lvl="0" indent="-342900" fontAlgn="base">
              <a:spcAft>
                <a:spcPts val="1200"/>
              </a:spcAft>
              <a:buFont typeface="Arial" panose="020B0604020202020204" pitchFamily="34" charset="0"/>
              <a:buChar char="•"/>
            </a:pPr>
            <a:r>
              <a:rPr lang="en-US" sz="2200" err="1">
                <a:latin typeface="Gill Sans (Body)"/>
              </a:rPr>
              <a:t>Hiểu</a:t>
            </a:r>
            <a:r>
              <a:rPr lang="en-US" sz="2200">
                <a:latin typeface="Gill Sans (Body)"/>
              </a:rPr>
              <a:t> </a:t>
            </a:r>
            <a:r>
              <a:rPr lang="en-US" sz="2200" err="1">
                <a:latin typeface="Gill Sans (Body)"/>
              </a:rPr>
              <a:t>rõ</a:t>
            </a:r>
            <a:r>
              <a:rPr lang="en-US" sz="2200">
                <a:latin typeface="Gill Sans (Body)"/>
              </a:rPr>
              <a:t> </a:t>
            </a:r>
            <a:r>
              <a:rPr lang="en-US" sz="2200" err="1">
                <a:latin typeface="Gill Sans (Body)"/>
              </a:rPr>
              <a:t>việc</a:t>
            </a:r>
            <a:r>
              <a:rPr lang="en-US" sz="2200">
                <a:latin typeface="Gill Sans (Body)"/>
              </a:rPr>
              <a:t> </a:t>
            </a:r>
            <a:r>
              <a:rPr lang="en-US" sz="2200" err="1">
                <a:latin typeface="Gill Sans (Body)"/>
              </a:rPr>
              <a:t>lập</a:t>
            </a:r>
            <a:r>
              <a:rPr lang="en-US" sz="2200">
                <a:latin typeface="Gill Sans (Body)"/>
              </a:rPr>
              <a:t> </a:t>
            </a:r>
            <a:r>
              <a:rPr lang="en-US" sz="2200" err="1">
                <a:latin typeface="Gill Sans (Body)"/>
              </a:rPr>
              <a:t>kế</a:t>
            </a:r>
            <a:r>
              <a:rPr lang="en-US" sz="2200">
                <a:latin typeface="Gill Sans (Body)"/>
              </a:rPr>
              <a:t> </a:t>
            </a:r>
            <a:r>
              <a:rPr lang="en-US" sz="2200" err="1">
                <a:latin typeface="Gill Sans (Body)"/>
              </a:rPr>
              <a:t>hoạch</a:t>
            </a:r>
            <a:r>
              <a:rPr lang="en-US" sz="2200">
                <a:latin typeface="Gill Sans (Body)"/>
              </a:rPr>
              <a:t> </a:t>
            </a:r>
            <a:r>
              <a:rPr lang="en-US" sz="2200" err="1">
                <a:latin typeface="Gill Sans (Body)"/>
              </a:rPr>
              <a:t>dài</a:t>
            </a:r>
            <a:r>
              <a:rPr lang="en-US" sz="2200">
                <a:latin typeface="Gill Sans (Body)"/>
              </a:rPr>
              <a:t> </a:t>
            </a:r>
            <a:r>
              <a:rPr lang="en-US" sz="2200" err="1">
                <a:latin typeface="Gill Sans (Body)"/>
              </a:rPr>
              <a:t>hạn</a:t>
            </a:r>
            <a:r>
              <a:rPr lang="en-US" sz="2200">
                <a:latin typeface="Gill Sans (Body)"/>
              </a:rPr>
              <a:t> </a:t>
            </a:r>
            <a:r>
              <a:rPr lang="en-US" sz="2200" err="1">
                <a:latin typeface="Gill Sans (Body)"/>
              </a:rPr>
              <a:t>sản</a:t>
            </a:r>
            <a:r>
              <a:rPr lang="en-US" sz="2200">
                <a:latin typeface="Gill Sans (Body)"/>
              </a:rPr>
              <a:t> </a:t>
            </a:r>
            <a:r>
              <a:rPr lang="en-US" sz="2200" err="1">
                <a:latin typeface="Gill Sans (Body)"/>
              </a:rPr>
              <a:t>phẩm</a:t>
            </a:r>
            <a:r>
              <a:rPr lang="en-US" sz="2200">
                <a:latin typeface="Gill Sans (Body)"/>
              </a:rPr>
              <a:t> </a:t>
            </a:r>
            <a:r>
              <a:rPr lang="en-US" sz="2200" err="1">
                <a:latin typeface="Gill Sans (Body)"/>
              </a:rPr>
              <a:t>trong</a:t>
            </a:r>
            <a:r>
              <a:rPr lang="en-US" sz="2200">
                <a:latin typeface="Gill Sans (Body)"/>
              </a:rPr>
              <a:t> </a:t>
            </a:r>
            <a:r>
              <a:rPr lang="en-US" sz="2200" err="1">
                <a:latin typeface="Gill Sans (Body)"/>
              </a:rPr>
              <a:t>một</a:t>
            </a:r>
            <a:r>
              <a:rPr lang="en-US" sz="2200">
                <a:latin typeface="Gill Sans (Body)"/>
              </a:rPr>
              <a:t> </a:t>
            </a:r>
            <a:r>
              <a:rPr lang="en-US" sz="2200" err="1">
                <a:latin typeface="Gill Sans (Body)"/>
              </a:rPr>
              <a:t>môi</a:t>
            </a:r>
            <a:r>
              <a:rPr lang="en-US" sz="2200">
                <a:latin typeface="Gill Sans (Body)"/>
              </a:rPr>
              <a:t> </a:t>
            </a:r>
            <a:r>
              <a:rPr lang="en-US" sz="2200" err="1">
                <a:latin typeface="Gill Sans (Body)"/>
              </a:rPr>
              <a:t>trường</a:t>
            </a:r>
            <a:r>
              <a:rPr lang="en-US" sz="2200">
                <a:latin typeface="Gill Sans (Body)"/>
              </a:rPr>
              <a:t> </a:t>
            </a:r>
            <a:r>
              <a:rPr lang="en-US" sz="2200" err="1">
                <a:latin typeface="Gill Sans (Body)"/>
              </a:rPr>
              <a:t>thực</a:t>
            </a:r>
            <a:r>
              <a:rPr lang="en-US" sz="2200">
                <a:latin typeface="Gill Sans (Body)"/>
              </a:rPr>
              <a:t> </a:t>
            </a:r>
            <a:r>
              <a:rPr lang="en-US" sz="2200" err="1" smtClean="0">
                <a:latin typeface="Gill Sans (Body)"/>
              </a:rPr>
              <a:t>nghiệm</a:t>
            </a:r>
            <a:endParaRPr lang="en-US" sz="2200">
              <a:latin typeface="Gill Sans (Body)"/>
            </a:endParaRPr>
          </a:p>
          <a:p>
            <a:pPr marL="342900" lvl="0" indent="-342900" fontAlgn="base">
              <a:spcAft>
                <a:spcPts val="1200"/>
              </a:spcAft>
              <a:buFont typeface="Arial" panose="020B0604020202020204" pitchFamily="34" charset="0"/>
              <a:buChar char="•"/>
            </a:pPr>
            <a:r>
              <a:rPr lang="en-US" sz="2200" err="1">
                <a:latin typeface="Gill Sans (Body)"/>
              </a:rPr>
              <a:t>Hiểu</a:t>
            </a:r>
            <a:r>
              <a:rPr lang="en-US" sz="2200">
                <a:latin typeface="Gill Sans (Body)"/>
              </a:rPr>
              <a:t> </a:t>
            </a:r>
            <a:r>
              <a:rPr lang="en-US" sz="2200" err="1">
                <a:latin typeface="Gill Sans (Body)"/>
              </a:rPr>
              <a:t>rõ</a:t>
            </a:r>
            <a:r>
              <a:rPr lang="en-US" sz="2200">
                <a:latin typeface="Gill Sans (Body)"/>
              </a:rPr>
              <a:t> </a:t>
            </a:r>
            <a:r>
              <a:rPr lang="en-US" sz="2200" err="1">
                <a:latin typeface="Gill Sans (Body)"/>
              </a:rPr>
              <a:t>và</a:t>
            </a:r>
            <a:r>
              <a:rPr lang="en-US" sz="2200">
                <a:latin typeface="Gill Sans (Body)"/>
              </a:rPr>
              <a:t> </a:t>
            </a:r>
            <a:r>
              <a:rPr lang="en-US" sz="2200" err="1">
                <a:latin typeface="Gill Sans (Body)"/>
              </a:rPr>
              <a:t>thực</a:t>
            </a:r>
            <a:r>
              <a:rPr lang="en-US" sz="2200">
                <a:latin typeface="Gill Sans (Body)"/>
              </a:rPr>
              <a:t> </a:t>
            </a:r>
            <a:r>
              <a:rPr lang="en-US" sz="2200" err="1">
                <a:latin typeface="Gill Sans (Body)"/>
              </a:rPr>
              <a:t>hành</a:t>
            </a:r>
            <a:r>
              <a:rPr lang="en-US" sz="2200">
                <a:latin typeface="Gill Sans (Body)"/>
              </a:rPr>
              <a:t> </a:t>
            </a:r>
            <a:r>
              <a:rPr lang="en-US" sz="2200" err="1">
                <a:latin typeface="Gill Sans (Body)"/>
              </a:rPr>
              <a:t>sự</a:t>
            </a:r>
            <a:r>
              <a:rPr lang="en-US" sz="2200">
                <a:latin typeface="Gill Sans (Body)"/>
              </a:rPr>
              <a:t> </a:t>
            </a:r>
            <a:r>
              <a:rPr lang="en-US" sz="2200" err="1">
                <a:latin typeface="Gill Sans (Body)"/>
              </a:rPr>
              <a:t>linh</a:t>
            </a:r>
            <a:r>
              <a:rPr lang="en-US" sz="2200">
                <a:latin typeface="Gill Sans (Body)"/>
              </a:rPr>
              <a:t> </a:t>
            </a:r>
            <a:r>
              <a:rPr lang="en-US" sz="2200" err="1">
                <a:latin typeface="Gill Sans (Body)"/>
              </a:rPr>
              <a:t>hoạt</a:t>
            </a:r>
            <a:r>
              <a:rPr lang="en-US" sz="2200">
                <a:latin typeface="Gill Sans (Body)"/>
              </a:rPr>
              <a:t> (agility</a:t>
            </a:r>
            <a:r>
              <a:rPr lang="en-US" sz="2200" smtClean="0">
                <a:latin typeface="Gill Sans (Body)"/>
              </a:rPr>
              <a:t>)</a:t>
            </a:r>
            <a:endParaRPr lang="en-US" sz="2200">
              <a:latin typeface="Gill Sans (Body)"/>
            </a:endParaRPr>
          </a:p>
          <a:p>
            <a:pPr marL="342900" lvl="0" indent="-342900" fontAlgn="base">
              <a:spcAft>
                <a:spcPts val="1200"/>
              </a:spcAft>
              <a:buFont typeface="Arial" panose="020B0604020202020204" pitchFamily="34" charset="0"/>
              <a:buChar char="•"/>
            </a:pPr>
            <a:r>
              <a:rPr lang="en-US" sz="2200" err="1">
                <a:latin typeface="Gill Sans (Body)"/>
              </a:rPr>
              <a:t>Thúc</a:t>
            </a:r>
            <a:r>
              <a:rPr lang="en-US" sz="2200">
                <a:latin typeface="Gill Sans (Body)"/>
              </a:rPr>
              <a:t> </a:t>
            </a:r>
            <a:r>
              <a:rPr lang="en-US" sz="2200" err="1">
                <a:latin typeface="Gill Sans (Body)"/>
              </a:rPr>
              <a:t>đẩy</a:t>
            </a:r>
            <a:r>
              <a:rPr lang="en-US" sz="2200">
                <a:latin typeface="Gill Sans (Body)"/>
              </a:rPr>
              <a:t> </a:t>
            </a:r>
            <a:r>
              <a:rPr lang="en-US" sz="2200" err="1">
                <a:latin typeface="Gill Sans (Body)"/>
              </a:rPr>
              <a:t>các</a:t>
            </a:r>
            <a:r>
              <a:rPr lang="en-US" sz="2200">
                <a:latin typeface="Gill Sans (Body)"/>
              </a:rPr>
              <a:t> </a:t>
            </a:r>
            <a:r>
              <a:rPr lang="en-US" sz="2200" err="1">
                <a:latin typeface="Gill Sans (Body)"/>
              </a:rPr>
              <a:t>sự</a:t>
            </a:r>
            <a:r>
              <a:rPr lang="en-US" sz="2200">
                <a:latin typeface="Gill Sans (Body)"/>
              </a:rPr>
              <a:t> </a:t>
            </a:r>
            <a:r>
              <a:rPr lang="en-US" sz="2200" err="1">
                <a:latin typeface="Gill Sans (Body)"/>
              </a:rPr>
              <a:t>kiện</a:t>
            </a:r>
            <a:r>
              <a:rPr lang="en-US" sz="2200">
                <a:latin typeface="Gill Sans (Body)"/>
              </a:rPr>
              <a:t> Scrum </a:t>
            </a:r>
            <a:r>
              <a:rPr lang="en-US" sz="2200" err="1">
                <a:latin typeface="Gill Sans (Body)"/>
              </a:rPr>
              <a:t>theo</a:t>
            </a:r>
            <a:r>
              <a:rPr lang="en-US" sz="2200">
                <a:latin typeface="Gill Sans (Body)"/>
              </a:rPr>
              <a:t> </a:t>
            </a:r>
            <a:r>
              <a:rPr lang="en-US" sz="2200" err="1">
                <a:latin typeface="Gill Sans (Body)"/>
              </a:rPr>
              <a:t>yêu</a:t>
            </a:r>
            <a:r>
              <a:rPr lang="en-US" sz="2200">
                <a:latin typeface="Gill Sans (Body)"/>
              </a:rPr>
              <a:t> </a:t>
            </a:r>
            <a:r>
              <a:rPr lang="en-US" sz="2200" err="1">
                <a:latin typeface="Gill Sans (Body)"/>
              </a:rPr>
              <a:t>cầu</a:t>
            </a:r>
            <a:r>
              <a:rPr lang="en-US" sz="2200">
                <a:latin typeface="Gill Sans (Body)"/>
              </a:rPr>
              <a:t> </a:t>
            </a:r>
            <a:r>
              <a:rPr lang="en-US" sz="2200" err="1" smtClean="0">
                <a:latin typeface="Gill Sans (Body)"/>
              </a:rPr>
              <a:t>hoặc</a:t>
            </a:r>
            <a:r>
              <a:rPr lang="en-US" sz="2200" smtClean="0">
                <a:latin typeface="Gill Sans (Body)"/>
              </a:rPr>
              <a:t> </a:t>
            </a:r>
            <a:r>
              <a:rPr lang="en-US" sz="2200" err="1" smtClean="0">
                <a:latin typeface="Gill Sans (Body)"/>
              </a:rPr>
              <a:t>khi</a:t>
            </a:r>
            <a:r>
              <a:rPr lang="en-US" sz="2200" smtClean="0">
                <a:latin typeface="Gill Sans (Body)"/>
              </a:rPr>
              <a:t> </a:t>
            </a:r>
            <a:r>
              <a:rPr lang="en-US" sz="2200" err="1">
                <a:latin typeface="Gill Sans (Body)"/>
              </a:rPr>
              <a:t>cần</a:t>
            </a:r>
            <a:r>
              <a:rPr lang="en-US" sz="2200">
                <a:latin typeface="Gill Sans (Body)"/>
              </a:rPr>
              <a:t> </a:t>
            </a:r>
            <a:r>
              <a:rPr lang="en-US" sz="2200" err="1">
                <a:latin typeface="Gill Sans (Body)"/>
              </a:rPr>
              <a:t>thiết</a:t>
            </a:r>
            <a:r>
              <a:rPr lang="en-US" sz="2200">
                <a:latin typeface="Gill Sans (Body)"/>
              </a:rPr>
              <a:t>. </a:t>
            </a:r>
          </a:p>
        </p:txBody>
      </p:sp>
    </p:spTree>
    <p:extLst>
      <p:ext uri="{BB962C8B-B14F-4D97-AF65-F5344CB8AC3E}">
        <p14:creationId xmlns:p14="http://schemas.microsoft.com/office/powerpoint/2010/main" val="191790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barn(inVertical)">
                                      <p:cBhvr>
                                        <p:cTn id="14" dur="500"/>
                                        <p:tgtEl>
                                          <p:spTgt spid="9">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Vertical)">
                                      <p:cBhvr>
                                        <p:cTn id="17" dur="500"/>
                                        <p:tgtEl>
                                          <p:spTgt spid="9">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barn(inVertical)">
                                      <p:cBhvr>
                                        <p:cTn id="20" dur="500"/>
                                        <p:tgtEl>
                                          <p:spTgt spid="9">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arn(inVertical)">
                                      <p:cBhvr>
                                        <p:cTn id="23" dur="500"/>
                                        <p:tgtEl>
                                          <p:spTgt spid="9">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arn(inVertical)">
                                      <p:cBhvr>
                                        <p:cTn id="26" dur="500"/>
                                        <p:tgtEl>
                                          <p:spTgt spid="9">
                                            <p:txEl>
                                              <p:pRg st="5" end="5"/>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barn(inVertical)">
                                      <p:cBhvr>
                                        <p:cTn id="29"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517310-A9A7-4BAE-B3C8-D6A4987C1819}" type="slidenum">
              <a:rPr lang="en-US" smtClean="0"/>
              <a:t>11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TextBox 7"/>
          <p:cNvSpPr txBox="1"/>
          <p:nvPr/>
        </p:nvSpPr>
        <p:spPr>
          <a:xfrm>
            <a:off x="944182" y="762824"/>
            <a:ext cx="7478601" cy="523220"/>
          </a:xfrm>
          <a:prstGeom prst="rect">
            <a:avLst/>
          </a:prstGeom>
          <a:noFill/>
        </p:spPr>
        <p:txBody>
          <a:bodyPr wrap="square" rtlCol="0">
            <a:spAutoFit/>
          </a:bodyPr>
          <a:lstStyle/>
          <a:p>
            <a:r>
              <a:rPr lang="en-US" sz="2800" b="1" smtClean="0">
                <a:solidFill>
                  <a:srgbClr val="00B0F0"/>
                </a:solidFill>
                <a:latin typeface="Gill Sans (Body)"/>
              </a:rPr>
              <a:t>Scrum Master </a:t>
            </a:r>
            <a:r>
              <a:rPr lang="en-US" sz="2800" b="1" err="1" smtClean="0">
                <a:solidFill>
                  <a:srgbClr val="00B0F0"/>
                </a:solidFill>
                <a:latin typeface="Gill Sans (Body)"/>
              </a:rPr>
              <a:t>phục</a:t>
            </a:r>
            <a:r>
              <a:rPr lang="en-US" sz="2800" b="1" smtClean="0">
                <a:solidFill>
                  <a:srgbClr val="00B0F0"/>
                </a:solidFill>
                <a:latin typeface="Gill Sans (Body)"/>
              </a:rPr>
              <a:t> </a:t>
            </a:r>
            <a:r>
              <a:rPr lang="en-US" sz="2800" b="1" err="1" smtClean="0">
                <a:solidFill>
                  <a:srgbClr val="00B0F0"/>
                </a:solidFill>
                <a:latin typeface="Gill Sans (Body)"/>
              </a:rPr>
              <a:t>vụ</a:t>
            </a:r>
            <a:r>
              <a:rPr lang="en-US" sz="2800" b="1" smtClean="0">
                <a:solidFill>
                  <a:srgbClr val="00B0F0"/>
                </a:solidFill>
                <a:latin typeface="Gill Sans (Body)"/>
              </a:rPr>
              <a:t> Team Development</a:t>
            </a:r>
            <a:endParaRPr lang="en-US" sz="2800" b="1">
              <a:solidFill>
                <a:srgbClr val="00B0F0"/>
              </a:solidFill>
              <a:latin typeface="Gill Sans (Body)"/>
            </a:endParaRPr>
          </a:p>
        </p:txBody>
      </p:sp>
      <p:sp>
        <p:nvSpPr>
          <p:cNvPr id="9" name="TextBox 8"/>
          <p:cNvSpPr txBox="1"/>
          <p:nvPr/>
        </p:nvSpPr>
        <p:spPr>
          <a:xfrm>
            <a:off x="944182" y="1363588"/>
            <a:ext cx="8109665" cy="5078313"/>
          </a:xfrm>
          <a:prstGeom prst="rect">
            <a:avLst/>
          </a:prstGeom>
          <a:noFill/>
        </p:spPr>
        <p:txBody>
          <a:bodyPr wrap="square" rtlCol="0">
            <a:spAutoFit/>
          </a:bodyPr>
          <a:lstStyle/>
          <a:p>
            <a:pPr fontAlgn="base">
              <a:spcAft>
                <a:spcPts val="1200"/>
              </a:spcAft>
            </a:pPr>
            <a:r>
              <a:rPr lang="en-US" sz="2200">
                <a:solidFill>
                  <a:srgbClr val="FF0000"/>
                </a:solidFill>
                <a:latin typeface="Gill Sans (Body)"/>
              </a:rPr>
              <a:t>Scrum Master </a:t>
            </a:r>
            <a:r>
              <a:rPr lang="en-US" sz="2200" err="1">
                <a:solidFill>
                  <a:srgbClr val="FF0000"/>
                </a:solidFill>
                <a:latin typeface="Gill Sans (Body)"/>
              </a:rPr>
              <a:t>phục</a:t>
            </a:r>
            <a:r>
              <a:rPr lang="en-US" sz="2200">
                <a:solidFill>
                  <a:srgbClr val="FF0000"/>
                </a:solidFill>
                <a:latin typeface="Gill Sans (Body)"/>
              </a:rPr>
              <a:t> </a:t>
            </a:r>
            <a:r>
              <a:rPr lang="en-US" sz="2200" err="1">
                <a:solidFill>
                  <a:srgbClr val="FF0000"/>
                </a:solidFill>
                <a:latin typeface="Gill Sans (Body)"/>
              </a:rPr>
              <a:t>vụ</a:t>
            </a:r>
            <a:r>
              <a:rPr lang="en-US" sz="2200">
                <a:solidFill>
                  <a:srgbClr val="FF0000"/>
                </a:solidFill>
                <a:latin typeface="Gill Sans (Body)"/>
              </a:rPr>
              <a:t> Nhóm phát triển </a:t>
            </a:r>
            <a:r>
              <a:rPr lang="en-US" sz="2200" smtClean="0">
                <a:solidFill>
                  <a:srgbClr val="FF0000"/>
                </a:solidFill>
                <a:latin typeface="Gill Sans (Body)"/>
              </a:rPr>
              <a:t>theo </a:t>
            </a:r>
            <a:r>
              <a:rPr lang="en-US" sz="2200" err="1">
                <a:solidFill>
                  <a:srgbClr val="FF0000"/>
                </a:solidFill>
                <a:latin typeface="Gill Sans (Body)"/>
              </a:rPr>
              <a:t>nhiều</a:t>
            </a:r>
            <a:r>
              <a:rPr lang="en-US" sz="2200">
                <a:solidFill>
                  <a:srgbClr val="FF0000"/>
                </a:solidFill>
                <a:latin typeface="Gill Sans (Body)"/>
              </a:rPr>
              <a:t> </a:t>
            </a:r>
            <a:r>
              <a:rPr lang="en-US" sz="2200" err="1">
                <a:solidFill>
                  <a:srgbClr val="FF0000"/>
                </a:solidFill>
                <a:latin typeface="Gill Sans (Body)"/>
              </a:rPr>
              <a:t>cách</a:t>
            </a:r>
            <a:r>
              <a:rPr lang="en-US" sz="2200">
                <a:solidFill>
                  <a:srgbClr val="FF0000"/>
                </a:solidFill>
                <a:latin typeface="Gill Sans (Body)"/>
              </a:rPr>
              <a:t>, </a:t>
            </a:r>
            <a:r>
              <a:rPr lang="en-US" sz="2200" err="1">
                <a:solidFill>
                  <a:srgbClr val="FF0000"/>
                </a:solidFill>
                <a:latin typeface="Gill Sans (Body)"/>
              </a:rPr>
              <a:t>bao</a:t>
            </a:r>
            <a:r>
              <a:rPr lang="en-US" sz="2200">
                <a:solidFill>
                  <a:srgbClr val="FF0000"/>
                </a:solidFill>
                <a:latin typeface="Gill Sans (Body)"/>
              </a:rPr>
              <a:t> </a:t>
            </a:r>
            <a:r>
              <a:rPr lang="en-US" sz="2200" err="1">
                <a:solidFill>
                  <a:srgbClr val="FF0000"/>
                </a:solidFill>
                <a:latin typeface="Gill Sans (Body)"/>
              </a:rPr>
              <a:t>gồm</a:t>
            </a:r>
            <a:r>
              <a:rPr lang="en-US" sz="2200">
                <a:solidFill>
                  <a:srgbClr val="FF0000"/>
                </a:solidFill>
                <a:latin typeface="Gill Sans (Body)"/>
              </a:rPr>
              <a:t>: </a:t>
            </a:r>
            <a:endParaRPr lang="en-US" sz="2200" smtClean="0">
              <a:solidFill>
                <a:srgbClr val="FF0000"/>
              </a:solidFill>
              <a:latin typeface="Gill Sans (Body)"/>
            </a:endParaRPr>
          </a:p>
          <a:p>
            <a:pPr marL="342900" lvl="0" indent="-342900" fontAlgn="base">
              <a:spcAft>
                <a:spcPts val="1200"/>
              </a:spcAft>
              <a:buFont typeface="Arial" panose="020B0604020202020204" pitchFamily="34" charset="0"/>
              <a:buChar char="•"/>
            </a:pPr>
            <a:r>
              <a:rPr lang="en-US" sz="2200">
                <a:latin typeface="Gill Sans (Body)"/>
              </a:rPr>
              <a:t>Huấn luyện Nhóm phát triển </a:t>
            </a:r>
            <a:r>
              <a:rPr lang="en-US" sz="2200" smtClean="0">
                <a:latin typeface="Gill Sans (Body)"/>
              </a:rPr>
              <a:t>cách </a:t>
            </a:r>
            <a:r>
              <a:rPr lang="en-US" sz="2200">
                <a:latin typeface="Gill Sans (Body)"/>
              </a:rPr>
              <a:t>tự tổ chức và làm việc liên chức </a:t>
            </a:r>
            <a:r>
              <a:rPr lang="en-US" sz="2200" smtClean="0">
                <a:latin typeface="Gill Sans (Body)"/>
              </a:rPr>
              <a:t>năng</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Dạy và lãnh đạo Nhóm phát triển </a:t>
            </a:r>
            <a:r>
              <a:rPr lang="en-US" sz="2200" smtClean="0">
                <a:latin typeface="Gill Sans (Body)"/>
              </a:rPr>
              <a:t>cách </a:t>
            </a:r>
            <a:r>
              <a:rPr lang="en-US" sz="2200">
                <a:latin typeface="Gill Sans (Body)"/>
              </a:rPr>
              <a:t>tạo ra các sản phẩm có giá trị </a:t>
            </a:r>
            <a:r>
              <a:rPr lang="en-US" sz="2200" smtClean="0">
                <a:latin typeface="Gill Sans (Body)"/>
              </a:rPr>
              <a:t>cao</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Loại bỏ các trở lực trong quá trình tác nghiệp </a:t>
            </a:r>
            <a:r>
              <a:rPr lang="en-US" sz="2200" smtClean="0">
                <a:latin typeface="Gill Sans (Body)"/>
              </a:rPr>
              <a:t>của</a:t>
            </a:r>
            <a:r>
              <a:rPr lang="en-US" sz="2200">
                <a:latin typeface="Gill Sans (Body)"/>
              </a:rPr>
              <a:t> Nhóm phát triển</a:t>
            </a:r>
            <a:endParaRPr lang="en-US" sz="2200" smtClean="0">
              <a:latin typeface="Gill Sans (Body)"/>
            </a:endParaRPr>
          </a:p>
          <a:p>
            <a:pPr marL="342900" lvl="0" indent="-342900" fontAlgn="base">
              <a:spcAft>
                <a:spcPts val="1200"/>
              </a:spcAft>
              <a:buFont typeface="Arial" panose="020B0604020202020204" pitchFamily="34" charset="0"/>
              <a:buChar char="•"/>
            </a:pPr>
            <a:r>
              <a:rPr lang="en-US" sz="2200" smtClean="0">
                <a:latin typeface="Gill Sans (Body)"/>
              </a:rPr>
              <a:t>Thúc </a:t>
            </a:r>
            <a:r>
              <a:rPr lang="en-US" sz="2200">
                <a:latin typeface="Gill Sans (Body)"/>
              </a:rPr>
              <a:t>đẩy các sự kiện Scrum theo yêu cầu hoặc khi cần </a:t>
            </a:r>
            <a:r>
              <a:rPr lang="en-US" sz="2200" smtClean="0">
                <a:latin typeface="Gill Sans (Body)"/>
              </a:rPr>
              <a:t>thiết </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Huấn luyện Team Development </a:t>
            </a:r>
            <a:r>
              <a:rPr lang="en-US" sz="2200" smtClean="0">
                <a:latin typeface="Gill Sans (Body)"/>
              </a:rPr>
              <a:t>trong </a:t>
            </a:r>
            <a:r>
              <a:rPr lang="en-US" sz="2200">
                <a:latin typeface="Gill Sans (Body)"/>
              </a:rPr>
              <a:t>trường hợp tổ chức chưa có hiểu biết về Scrum. </a:t>
            </a:r>
          </a:p>
          <a:p>
            <a:pPr fontAlgn="base">
              <a:spcAft>
                <a:spcPts val="1200"/>
              </a:spcAft>
            </a:pPr>
            <a:endParaRPr lang="en-US" sz="2200" smtClean="0">
              <a:solidFill>
                <a:srgbClr val="FF0000"/>
              </a:solidFill>
              <a:latin typeface="Gill Sans (Body)"/>
            </a:endParaRPr>
          </a:p>
        </p:txBody>
      </p:sp>
    </p:spTree>
    <p:extLst>
      <p:ext uri="{BB962C8B-B14F-4D97-AF65-F5344CB8AC3E}">
        <p14:creationId xmlns:p14="http://schemas.microsoft.com/office/powerpoint/2010/main" val="22306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barn(inVertical)">
                                      <p:cBhvr>
                                        <p:cTn id="14" dur="500"/>
                                        <p:tgtEl>
                                          <p:spTgt spid="9">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Vertical)">
                                      <p:cBhvr>
                                        <p:cTn id="17" dur="500"/>
                                        <p:tgtEl>
                                          <p:spTgt spid="9">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barn(inVertical)">
                                      <p:cBhvr>
                                        <p:cTn id="20" dur="500"/>
                                        <p:tgtEl>
                                          <p:spTgt spid="9">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arn(inVertical)">
                                      <p:cBhvr>
                                        <p:cTn id="23" dur="500"/>
                                        <p:tgtEl>
                                          <p:spTgt spid="9">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arn(inVertical)">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517310-A9A7-4BAE-B3C8-D6A4987C1819}" type="slidenum">
              <a:rPr lang="en-US" smtClean="0"/>
              <a:t>12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TextBox 7"/>
          <p:cNvSpPr txBox="1"/>
          <p:nvPr/>
        </p:nvSpPr>
        <p:spPr>
          <a:xfrm>
            <a:off x="944182" y="762824"/>
            <a:ext cx="7478601" cy="523220"/>
          </a:xfrm>
          <a:prstGeom prst="rect">
            <a:avLst/>
          </a:prstGeom>
          <a:noFill/>
        </p:spPr>
        <p:txBody>
          <a:bodyPr wrap="square" rtlCol="0">
            <a:spAutoFit/>
          </a:bodyPr>
          <a:lstStyle/>
          <a:p>
            <a:r>
              <a:rPr lang="en-US" sz="2800" b="1" smtClean="0">
                <a:solidFill>
                  <a:srgbClr val="00B0F0"/>
                </a:solidFill>
                <a:latin typeface="Gill Sans (Body)"/>
              </a:rPr>
              <a:t>Scrum Master </a:t>
            </a:r>
            <a:r>
              <a:rPr lang="en-US" sz="2800" b="1" err="1" smtClean="0">
                <a:solidFill>
                  <a:srgbClr val="00B0F0"/>
                </a:solidFill>
                <a:latin typeface="Gill Sans (Body)"/>
              </a:rPr>
              <a:t>phục</a:t>
            </a:r>
            <a:r>
              <a:rPr lang="en-US" sz="2800" b="1" smtClean="0">
                <a:solidFill>
                  <a:srgbClr val="00B0F0"/>
                </a:solidFill>
                <a:latin typeface="Gill Sans (Body)"/>
              </a:rPr>
              <a:t> </a:t>
            </a:r>
            <a:r>
              <a:rPr lang="en-US" sz="2800" b="1" err="1" smtClean="0">
                <a:solidFill>
                  <a:srgbClr val="00B0F0"/>
                </a:solidFill>
                <a:latin typeface="Gill Sans (Body)"/>
              </a:rPr>
              <a:t>vụ</a:t>
            </a:r>
            <a:r>
              <a:rPr lang="en-US" sz="2800" b="1" smtClean="0">
                <a:solidFill>
                  <a:srgbClr val="00B0F0"/>
                </a:solidFill>
                <a:latin typeface="Gill Sans (Body)"/>
              </a:rPr>
              <a:t> Tổ chức</a:t>
            </a:r>
            <a:endParaRPr lang="en-US" sz="2800" b="1">
              <a:solidFill>
                <a:srgbClr val="00B0F0"/>
              </a:solidFill>
              <a:latin typeface="Gill Sans (Body)"/>
            </a:endParaRPr>
          </a:p>
        </p:txBody>
      </p:sp>
      <p:sp>
        <p:nvSpPr>
          <p:cNvPr id="9" name="TextBox 8"/>
          <p:cNvSpPr txBox="1"/>
          <p:nvPr/>
        </p:nvSpPr>
        <p:spPr>
          <a:xfrm>
            <a:off x="944182" y="1657941"/>
            <a:ext cx="7916483" cy="4401205"/>
          </a:xfrm>
          <a:prstGeom prst="rect">
            <a:avLst/>
          </a:prstGeom>
          <a:noFill/>
        </p:spPr>
        <p:txBody>
          <a:bodyPr wrap="square" rtlCol="0">
            <a:spAutoFit/>
          </a:bodyPr>
          <a:lstStyle/>
          <a:p>
            <a:pPr fontAlgn="base">
              <a:spcAft>
                <a:spcPts val="1200"/>
              </a:spcAft>
            </a:pPr>
            <a:r>
              <a:rPr lang="en-US" sz="2200">
                <a:solidFill>
                  <a:srgbClr val="FF0000"/>
                </a:solidFill>
                <a:latin typeface="Gill Sans (Body)"/>
              </a:rPr>
              <a:t>Scrum Master </a:t>
            </a:r>
            <a:r>
              <a:rPr lang="en-US" sz="2200" err="1">
                <a:solidFill>
                  <a:srgbClr val="FF0000"/>
                </a:solidFill>
                <a:latin typeface="Gill Sans (Body)"/>
              </a:rPr>
              <a:t>phục</a:t>
            </a:r>
            <a:r>
              <a:rPr lang="en-US" sz="2200">
                <a:solidFill>
                  <a:srgbClr val="FF0000"/>
                </a:solidFill>
                <a:latin typeface="Gill Sans (Body)"/>
              </a:rPr>
              <a:t> </a:t>
            </a:r>
            <a:r>
              <a:rPr lang="en-US" sz="2200" err="1">
                <a:solidFill>
                  <a:srgbClr val="FF0000"/>
                </a:solidFill>
                <a:latin typeface="Gill Sans (Body)"/>
              </a:rPr>
              <a:t>vụ</a:t>
            </a:r>
            <a:r>
              <a:rPr lang="en-US" sz="2200">
                <a:solidFill>
                  <a:srgbClr val="FF0000"/>
                </a:solidFill>
                <a:latin typeface="Gill Sans (Body)"/>
              </a:rPr>
              <a:t> </a:t>
            </a:r>
            <a:r>
              <a:rPr lang="en-US" sz="2200" smtClean="0">
                <a:solidFill>
                  <a:srgbClr val="FF0000"/>
                </a:solidFill>
                <a:latin typeface="Gill Sans (Body)"/>
              </a:rPr>
              <a:t>Tổ chức </a:t>
            </a:r>
            <a:r>
              <a:rPr lang="en-US" sz="2200" err="1">
                <a:solidFill>
                  <a:srgbClr val="FF0000"/>
                </a:solidFill>
                <a:latin typeface="Gill Sans (Body)"/>
              </a:rPr>
              <a:t>theo</a:t>
            </a:r>
            <a:r>
              <a:rPr lang="en-US" sz="2200">
                <a:solidFill>
                  <a:srgbClr val="FF0000"/>
                </a:solidFill>
                <a:latin typeface="Gill Sans (Body)"/>
              </a:rPr>
              <a:t> </a:t>
            </a:r>
            <a:r>
              <a:rPr lang="en-US" sz="2200" err="1">
                <a:solidFill>
                  <a:srgbClr val="FF0000"/>
                </a:solidFill>
                <a:latin typeface="Gill Sans (Body)"/>
              </a:rPr>
              <a:t>nhiều</a:t>
            </a:r>
            <a:r>
              <a:rPr lang="en-US" sz="2200">
                <a:solidFill>
                  <a:srgbClr val="FF0000"/>
                </a:solidFill>
                <a:latin typeface="Gill Sans (Body)"/>
              </a:rPr>
              <a:t> </a:t>
            </a:r>
            <a:r>
              <a:rPr lang="en-US" sz="2200" err="1">
                <a:solidFill>
                  <a:srgbClr val="FF0000"/>
                </a:solidFill>
                <a:latin typeface="Gill Sans (Body)"/>
              </a:rPr>
              <a:t>cách</a:t>
            </a:r>
            <a:r>
              <a:rPr lang="en-US" sz="2200">
                <a:solidFill>
                  <a:srgbClr val="FF0000"/>
                </a:solidFill>
                <a:latin typeface="Gill Sans (Body)"/>
              </a:rPr>
              <a:t>, </a:t>
            </a:r>
            <a:r>
              <a:rPr lang="en-US" sz="2200" err="1">
                <a:solidFill>
                  <a:srgbClr val="FF0000"/>
                </a:solidFill>
                <a:latin typeface="Gill Sans (Body)"/>
              </a:rPr>
              <a:t>bao</a:t>
            </a:r>
            <a:r>
              <a:rPr lang="en-US" sz="2200">
                <a:solidFill>
                  <a:srgbClr val="FF0000"/>
                </a:solidFill>
                <a:latin typeface="Gill Sans (Body)"/>
              </a:rPr>
              <a:t> </a:t>
            </a:r>
            <a:r>
              <a:rPr lang="en-US" sz="2200" err="1">
                <a:solidFill>
                  <a:srgbClr val="FF0000"/>
                </a:solidFill>
                <a:latin typeface="Gill Sans (Body)"/>
              </a:rPr>
              <a:t>gồm</a:t>
            </a:r>
            <a:r>
              <a:rPr lang="en-US" sz="2200">
                <a:solidFill>
                  <a:srgbClr val="FF0000"/>
                </a:solidFill>
                <a:latin typeface="Gill Sans (Body)"/>
              </a:rPr>
              <a:t>: </a:t>
            </a:r>
            <a:endParaRPr lang="en-US" sz="2200" smtClean="0">
              <a:solidFill>
                <a:srgbClr val="FF0000"/>
              </a:solidFill>
              <a:latin typeface="Gill Sans (Body)"/>
            </a:endParaRPr>
          </a:p>
          <a:p>
            <a:pPr marL="342900" lvl="0" indent="-342900" fontAlgn="base">
              <a:spcAft>
                <a:spcPts val="1200"/>
              </a:spcAft>
              <a:buFont typeface="Arial" panose="020B0604020202020204" pitchFamily="34" charset="0"/>
              <a:buChar char="•"/>
            </a:pPr>
            <a:r>
              <a:rPr lang="en-US" sz="2200">
                <a:latin typeface="Gill Sans (Body)"/>
              </a:rPr>
              <a:t>Lãnh đạo và huấn luyện tổ chức trong việc áp dụng </a:t>
            </a:r>
            <a:r>
              <a:rPr lang="en-US" sz="2200" smtClean="0">
                <a:latin typeface="Gill Sans (Body)"/>
              </a:rPr>
              <a:t>Scrum</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Lập kế hoạch triển khai Scrum trong phạm vi tổ </a:t>
            </a:r>
            <a:r>
              <a:rPr lang="en-US" sz="2200" smtClean="0">
                <a:latin typeface="Gill Sans (Body)"/>
              </a:rPr>
              <a:t>chức</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Giúp đỡ nhân viên và các bên hữu quan hiểu và sử dụng được Scrum cũng như quá trình phát triển sản phẩm thực nghiệm (emprical product development</a:t>
            </a:r>
            <a:r>
              <a:rPr lang="en-US" sz="2200" smtClean="0">
                <a:latin typeface="Gill Sans (Body)"/>
              </a:rPr>
              <a:t>)</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Tạo ra sự thay đổi làm tăng năng suất của Nhóm </a:t>
            </a:r>
            <a:r>
              <a:rPr lang="en-US" sz="2200" smtClean="0">
                <a:latin typeface="Gill Sans (Body)"/>
              </a:rPr>
              <a:t>Scrum</a:t>
            </a:r>
            <a:endParaRPr lang="en-US" sz="2200">
              <a:latin typeface="Gill Sans (Body)"/>
            </a:endParaRPr>
          </a:p>
          <a:p>
            <a:pPr marL="342900" lvl="0" indent="-342900" fontAlgn="base">
              <a:spcAft>
                <a:spcPts val="1200"/>
              </a:spcAft>
              <a:buFont typeface="Arial" panose="020B0604020202020204" pitchFamily="34" charset="0"/>
              <a:buChar char="•"/>
            </a:pPr>
            <a:r>
              <a:rPr lang="en-US" sz="2200">
                <a:latin typeface="Gill Sans (Body)"/>
              </a:rPr>
              <a:t>Làm việc với các Scrum Master khác để gia tăng hiệu quả của việc áp dụng Scrum trong tổ chức của mình.</a:t>
            </a:r>
            <a:r>
              <a:rPr lang="en-US" sz="2200"/>
              <a:t> </a:t>
            </a:r>
          </a:p>
          <a:p>
            <a:pPr fontAlgn="base">
              <a:spcAft>
                <a:spcPts val="1200"/>
              </a:spcAft>
            </a:pPr>
            <a:endParaRPr lang="en-US" sz="2200" smtClean="0">
              <a:solidFill>
                <a:srgbClr val="FF0000"/>
              </a:solidFill>
              <a:latin typeface="Gill Sans (Body)"/>
            </a:endParaRPr>
          </a:p>
        </p:txBody>
      </p:sp>
    </p:spTree>
    <p:extLst>
      <p:ext uri="{BB962C8B-B14F-4D97-AF65-F5344CB8AC3E}">
        <p14:creationId xmlns:p14="http://schemas.microsoft.com/office/powerpoint/2010/main" val="22396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barn(inVertical)">
                                      <p:cBhvr>
                                        <p:cTn id="14" dur="500"/>
                                        <p:tgtEl>
                                          <p:spTgt spid="9">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Vertical)">
                                      <p:cBhvr>
                                        <p:cTn id="17" dur="500"/>
                                        <p:tgtEl>
                                          <p:spTgt spid="9">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barn(inVertical)">
                                      <p:cBhvr>
                                        <p:cTn id="20" dur="500"/>
                                        <p:tgtEl>
                                          <p:spTgt spid="9">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arn(inVertical)">
                                      <p:cBhvr>
                                        <p:cTn id="23" dur="500"/>
                                        <p:tgtEl>
                                          <p:spTgt spid="9">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arn(inVertical)">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517310-A9A7-4BAE-B3C8-D6A4987C1819}" type="slidenum">
              <a:rPr lang="en-US" smtClean="0"/>
              <a:t>13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10" name="TextBox 9"/>
          <p:cNvSpPr txBox="1"/>
          <p:nvPr/>
        </p:nvSpPr>
        <p:spPr>
          <a:xfrm>
            <a:off x="3400023" y="501214"/>
            <a:ext cx="2561920" cy="523220"/>
          </a:xfrm>
          <a:prstGeom prst="rect">
            <a:avLst/>
          </a:prstGeom>
          <a:noFill/>
        </p:spPr>
        <p:txBody>
          <a:bodyPr wrap="none" rtlCol="0">
            <a:spAutoFit/>
          </a:bodyPr>
          <a:lstStyle/>
          <a:p>
            <a:r>
              <a:rPr lang="en-US" sz="2800" b="1" smtClean="0">
                <a:solidFill>
                  <a:srgbClr val="00B0F0"/>
                </a:solidFill>
                <a:latin typeface="Gill Sans (Body)"/>
              </a:rPr>
              <a:t>Scrum Master</a:t>
            </a:r>
            <a:endParaRPr lang="en-US" sz="2800" b="1">
              <a:solidFill>
                <a:srgbClr val="00B0F0"/>
              </a:solidFill>
              <a:latin typeface="Gill Sans (Body)"/>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84" y="1139153"/>
            <a:ext cx="7303543" cy="496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023" y="3887386"/>
            <a:ext cx="4738688" cy="189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586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body" idx="1"/>
          </p:nvPr>
        </p:nvSpPr>
        <p:spPr>
          <a:xfrm>
            <a:off x="845015" y="2750902"/>
            <a:ext cx="8698230" cy="4572000"/>
          </a:xfrm>
        </p:spPr>
        <p:txBody>
          <a:bodyPr>
            <a:normAutofit/>
          </a:bodyPr>
          <a:lstStyle/>
          <a:p>
            <a:pPr marL="628650" algn="just"/>
            <a:r>
              <a:rPr lang="en-US" altLang="en-US" sz="2400">
                <a:latin typeface="Gill Sans (Body)"/>
              </a:rPr>
              <a:t>Thường từ 5 – 9 người</a:t>
            </a:r>
          </a:p>
          <a:p>
            <a:pPr marL="628650" algn="just">
              <a:spcBef>
                <a:spcPts val="1260"/>
              </a:spcBef>
            </a:pPr>
            <a:r>
              <a:rPr lang="en-US" altLang="en-US" sz="2400">
                <a:latin typeface="Gill Sans (Body)"/>
              </a:rPr>
              <a:t>Vai trò đan xen nhau:</a:t>
            </a:r>
          </a:p>
          <a:p>
            <a:pPr marL="937260" lvl="2" algn="just">
              <a:spcBef>
                <a:spcPts val="1260"/>
              </a:spcBef>
              <a:buClr>
                <a:srgbClr val="5F7BAE"/>
              </a:buClr>
            </a:pPr>
            <a:r>
              <a:rPr lang="en-US" altLang="en-US" sz="2400">
                <a:latin typeface="Gill Sans (Body)"/>
              </a:rPr>
              <a:t>Lập trình viên, kiểm định viên, </a:t>
            </a:r>
            <a:r>
              <a:rPr lang="en-US" altLang="en-US" sz="2400" smtClean="0">
                <a:latin typeface="Gill Sans (Body)"/>
              </a:rPr>
              <a:t>thiết </a:t>
            </a:r>
            <a:r>
              <a:rPr lang="en-US" altLang="en-US" sz="2400">
                <a:latin typeface="Gill Sans (Body)"/>
              </a:rPr>
              <a:t>kế user experience, etc.</a:t>
            </a:r>
          </a:p>
          <a:p>
            <a:pPr marL="628650" algn="just">
              <a:spcBef>
                <a:spcPts val="1260"/>
              </a:spcBef>
            </a:pPr>
            <a:r>
              <a:rPr lang="en-US" altLang="en-US" sz="2400">
                <a:latin typeface="Gill Sans (Body)"/>
              </a:rPr>
              <a:t>Phải là thành viên toàn thời gian</a:t>
            </a:r>
          </a:p>
          <a:p>
            <a:pPr marL="937260" lvl="2" algn="just">
              <a:spcBef>
                <a:spcPts val="1260"/>
              </a:spcBef>
              <a:buClr>
                <a:srgbClr val="5F7BAE"/>
              </a:buClr>
            </a:pPr>
            <a:r>
              <a:rPr lang="en-US" altLang="en-US" sz="2400">
                <a:latin typeface="Gill Sans (Body)"/>
              </a:rPr>
              <a:t>Có thể có ngoại lệ (ví dụ: quản trị CSDL)</a:t>
            </a:r>
          </a:p>
        </p:txBody>
      </p:sp>
      <p:grpSp>
        <p:nvGrpSpPr>
          <p:cNvPr id="46083" name="Group 3"/>
          <p:cNvGrpSpPr>
            <a:grpSpLocks/>
          </p:cNvGrpSpPr>
          <p:nvPr/>
        </p:nvGrpSpPr>
        <p:grpSpPr bwMode="auto">
          <a:xfrm>
            <a:off x="5378379" y="1746239"/>
            <a:ext cx="2434590" cy="1924527"/>
            <a:chOff x="0" y="0"/>
            <a:chExt cx="1704" cy="1346"/>
          </a:xfrm>
        </p:grpSpPr>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6085" name="Group 5"/>
            <p:cNvGrpSpPr>
              <a:grpSpLocks/>
            </p:cNvGrpSpPr>
            <p:nvPr/>
          </p:nvGrpSpPr>
          <p:grpSpPr bwMode="auto">
            <a:xfrm>
              <a:off x="0" y="0"/>
              <a:ext cx="1704" cy="1346"/>
              <a:chOff x="0" y="0"/>
              <a:chExt cx="1704" cy="1346"/>
            </a:xfrm>
          </p:grpSpPr>
          <p:grpSp>
            <p:nvGrpSpPr>
              <p:cNvPr id="46086" name="Group 6"/>
              <p:cNvGrpSpPr>
                <a:grpSpLocks/>
              </p:cNvGrpSpPr>
              <p:nvPr/>
            </p:nvGrpSpPr>
            <p:grpSpPr bwMode="auto">
              <a:xfrm>
                <a:off x="0" y="0"/>
                <a:ext cx="1704" cy="440"/>
                <a:chOff x="0" y="0"/>
                <a:chExt cx="1704" cy="440"/>
              </a:xfrm>
            </p:grpSpPr>
            <p:pic>
              <p:nvPicPr>
                <p:cNvPr id="4609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9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9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608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6088" name="Group 11"/>
              <p:cNvGrpSpPr>
                <a:grpSpLocks/>
              </p:cNvGrpSpPr>
              <p:nvPr/>
            </p:nvGrpSpPr>
            <p:grpSpPr bwMode="auto">
              <a:xfrm>
                <a:off x="0" y="906"/>
                <a:ext cx="1704" cy="440"/>
                <a:chOff x="0" y="0"/>
                <a:chExt cx="1704" cy="440"/>
              </a:xfrm>
            </p:grpSpPr>
            <p:pic>
              <p:nvPicPr>
                <p:cNvPr id="4608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9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9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16" name="TextBox 15"/>
          <p:cNvSpPr txBox="1"/>
          <p:nvPr/>
        </p:nvSpPr>
        <p:spPr>
          <a:xfrm>
            <a:off x="1249251" y="762824"/>
            <a:ext cx="3284112" cy="523220"/>
          </a:xfrm>
          <a:prstGeom prst="rect">
            <a:avLst/>
          </a:prstGeom>
          <a:noFill/>
        </p:spPr>
        <p:txBody>
          <a:bodyPr wrap="square" rtlCol="0">
            <a:spAutoFit/>
          </a:bodyPr>
          <a:lstStyle/>
          <a:p>
            <a:r>
              <a:rPr lang="en-US" sz="2800" b="1" smtClean="0">
                <a:solidFill>
                  <a:srgbClr val="00B0F0"/>
                </a:solidFill>
                <a:latin typeface="Gill Sans (Body)"/>
              </a:rPr>
              <a:t>Nhóm phát triển</a:t>
            </a:r>
            <a:endParaRPr lang="en-US" sz="2800" b="1">
              <a:solidFill>
                <a:srgbClr val="00B0F0"/>
              </a:solidFill>
              <a:latin typeface="Gill Sans (Body)"/>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20" name="TextBox 19"/>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14</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anim calcmode="lin" valueType="num">
                                      <p:cBhvr additive="base">
                                        <p:cTn id="11"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45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 calcmode="lin" valueType="num">
                                      <p:cBhvr additive="base">
                                        <p:cTn id="15"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45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anim calcmode="lin" valueType="num">
                                      <p:cBhvr additive="base">
                                        <p:cTn id="19" dur="5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anim calcmode="lin" valueType="num">
                                      <p:cBhvr additive="base">
                                        <p:cTn id="23" dur="500" fill="hold"/>
                                        <p:tgtEl>
                                          <p:spTgt spid="245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5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body" idx="1"/>
          </p:nvPr>
        </p:nvSpPr>
        <p:spPr>
          <a:xfrm>
            <a:off x="829560" y="2680062"/>
            <a:ext cx="7979589" cy="4572000"/>
          </a:xfrm>
        </p:spPr>
        <p:txBody>
          <a:bodyPr>
            <a:normAutofit/>
          </a:bodyPr>
          <a:lstStyle/>
          <a:p>
            <a:pPr marL="628650" algn="just">
              <a:spcBef>
                <a:spcPts val="1260"/>
              </a:spcBef>
            </a:pPr>
            <a:endParaRPr lang="en-US" altLang="en-US" sz="2400">
              <a:latin typeface="Gill Sans (Body)"/>
            </a:endParaRPr>
          </a:p>
          <a:p>
            <a:pPr marL="628650" algn="just">
              <a:spcBef>
                <a:spcPts val="1260"/>
              </a:spcBef>
            </a:pPr>
            <a:r>
              <a:rPr lang="en-US" altLang="en-US" sz="2400">
                <a:latin typeface="Gill Sans (Body)"/>
              </a:rPr>
              <a:t>Tự quản</a:t>
            </a:r>
          </a:p>
          <a:p>
            <a:pPr marL="937260" lvl="1" algn="just">
              <a:spcBef>
                <a:spcPts val="1260"/>
              </a:spcBef>
            </a:pPr>
            <a:r>
              <a:rPr lang="en-US" altLang="en-US">
                <a:latin typeface="Gill Sans (Body)"/>
              </a:rPr>
              <a:t>Tốt nhất là không có  chức danh, đôi </a:t>
            </a:r>
            <a:r>
              <a:rPr lang="en-US" altLang="en-US" smtClean="0">
                <a:latin typeface="Gill Sans (Body)"/>
              </a:rPr>
              <a:t>khi rất </a:t>
            </a:r>
            <a:r>
              <a:rPr lang="en-US" altLang="en-US">
                <a:latin typeface="Gill Sans (Body)"/>
              </a:rPr>
              <a:t>hiếm cũng có thể có</a:t>
            </a:r>
          </a:p>
          <a:p>
            <a:pPr marL="628650" algn="just">
              <a:spcBef>
                <a:spcPts val="1260"/>
              </a:spcBef>
            </a:pPr>
            <a:r>
              <a:rPr lang="en-US" altLang="en-US" sz="2400">
                <a:latin typeface="Gill Sans (Body)"/>
              </a:rPr>
              <a:t>Thành viên nhóm chỉ nên thay đổi giữa các sprints (không đổi trong suốt 1 sprint – ND)</a:t>
            </a:r>
          </a:p>
        </p:txBody>
      </p:sp>
      <p:grpSp>
        <p:nvGrpSpPr>
          <p:cNvPr id="48131" name="Group 3"/>
          <p:cNvGrpSpPr>
            <a:grpSpLocks/>
          </p:cNvGrpSpPr>
          <p:nvPr/>
        </p:nvGrpSpPr>
        <p:grpSpPr bwMode="auto">
          <a:xfrm>
            <a:off x="5892165" y="1717799"/>
            <a:ext cx="2434590" cy="1924527"/>
            <a:chOff x="0" y="0"/>
            <a:chExt cx="1704" cy="1346"/>
          </a:xfrm>
        </p:grpSpPr>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133" name="Group 5"/>
            <p:cNvGrpSpPr>
              <a:grpSpLocks/>
            </p:cNvGrpSpPr>
            <p:nvPr/>
          </p:nvGrpSpPr>
          <p:grpSpPr bwMode="auto">
            <a:xfrm>
              <a:off x="0" y="0"/>
              <a:ext cx="1704" cy="1346"/>
              <a:chOff x="0" y="0"/>
              <a:chExt cx="1704" cy="1346"/>
            </a:xfrm>
          </p:grpSpPr>
          <p:grpSp>
            <p:nvGrpSpPr>
              <p:cNvPr id="48134" name="Group 6"/>
              <p:cNvGrpSpPr>
                <a:grpSpLocks/>
              </p:cNvGrpSpPr>
              <p:nvPr/>
            </p:nvGrpSpPr>
            <p:grpSpPr bwMode="auto">
              <a:xfrm>
                <a:off x="0" y="0"/>
                <a:ext cx="1704" cy="440"/>
                <a:chOff x="0" y="0"/>
                <a:chExt cx="1704" cy="440"/>
              </a:xfrm>
            </p:grpSpPr>
            <p:pic>
              <p:nvPicPr>
                <p:cNvPr id="4814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4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4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813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136" name="Group 11"/>
              <p:cNvGrpSpPr>
                <a:grpSpLocks/>
              </p:cNvGrpSpPr>
              <p:nvPr/>
            </p:nvGrpSpPr>
            <p:grpSpPr bwMode="auto">
              <a:xfrm>
                <a:off x="0" y="906"/>
                <a:ext cx="1704" cy="440"/>
                <a:chOff x="0" y="0"/>
                <a:chExt cx="1704" cy="440"/>
              </a:xfrm>
            </p:grpSpPr>
            <p:pic>
              <p:nvPicPr>
                <p:cNvPr id="4813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8"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39448" y="90152"/>
            <a:ext cx="901520" cy="762824"/>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19" name="TextBox 18"/>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0" name="TextBox 19"/>
          <p:cNvSpPr txBox="1"/>
          <p:nvPr/>
        </p:nvSpPr>
        <p:spPr>
          <a:xfrm>
            <a:off x="1249251" y="762824"/>
            <a:ext cx="3284112" cy="523220"/>
          </a:xfrm>
          <a:prstGeom prst="rect">
            <a:avLst/>
          </a:prstGeom>
          <a:noFill/>
        </p:spPr>
        <p:txBody>
          <a:bodyPr wrap="square" rtlCol="0">
            <a:spAutoFit/>
          </a:bodyPr>
          <a:lstStyle/>
          <a:p>
            <a:r>
              <a:rPr lang="en-US" sz="2800" b="1" smtClean="0">
                <a:solidFill>
                  <a:srgbClr val="00B0F0"/>
                </a:solidFill>
                <a:latin typeface="Gill Sans (Body)"/>
              </a:rPr>
              <a:t>Nhóm phát triển</a:t>
            </a:r>
            <a:endParaRPr lang="en-US" sz="2800"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15</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fade">
                                      <p:cBhvr>
                                        <p:cTn id="7" dur="500"/>
                                        <p:tgtEl>
                                          <p:spTgt spid="2560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603">
                                            <p:txEl>
                                              <p:pRg st="2" end="2"/>
                                            </p:txEl>
                                          </p:spTgt>
                                        </p:tgtEl>
                                        <p:attrNameLst>
                                          <p:attrName>style.visibility</p:attrName>
                                        </p:attrNameLst>
                                      </p:cBhvr>
                                      <p:to>
                                        <p:strVal val="visible"/>
                                      </p:to>
                                    </p:set>
                                    <p:animEffect transition="in" filter="fade">
                                      <p:cBhvr>
                                        <p:cTn id="10" dur="500"/>
                                        <p:tgtEl>
                                          <p:spTgt spid="2560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animEffect transition="in" filter="fade">
                                      <p:cBhvr>
                                        <p:cTn id="13"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1"/>
          <p:cNvGrpSpPr>
            <a:grpSpLocks/>
          </p:cNvGrpSpPr>
          <p:nvPr/>
        </p:nvGrpSpPr>
        <p:grpSpPr bwMode="auto">
          <a:xfrm>
            <a:off x="813483" y="1171977"/>
            <a:ext cx="3720867" cy="1794349"/>
            <a:chOff x="0" y="0"/>
            <a:chExt cx="2608" cy="1288"/>
          </a:xfrm>
        </p:grpSpPr>
        <p:sp>
          <p:nvSpPr>
            <p:cNvPr id="2"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50198" name="Rectangle 3"/>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B3B3B3"/>
                </a:buClr>
                <a:buSzPct val="125000"/>
                <a:buFont typeface="Lucida Grande" pitchFamily="1" charset="0"/>
                <a:buChar char="•"/>
              </a:pPr>
              <a:r>
                <a:rPr lang="en-US" altLang="en-US" sz="2400">
                  <a:solidFill>
                    <a:srgbClr val="B3B3B3"/>
                  </a:solidFill>
                  <a:latin typeface="Gill Sans (Body)"/>
                </a:rPr>
                <a:t>Product owner</a:t>
              </a:r>
            </a:p>
            <a:p>
              <a:pPr eaLnBrk="1" hangingPunct="1">
                <a:buClr>
                  <a:srgbClr val="B3B3B3"/>
                </a:buClr>
                <a:buSzPct val="125000"/>
                <a:buFont typeface="Lucida Grande" pitchFamily="1" charset="0"/>
                <a:buChar char="•"/>
              </a:pPr>
              <a:r>
                <a:rPr lang="en-US" altLang="en-US" sz="2400">
                  <a:solidFill>
                    <a:srgbClr val="B3B3B3"/>
                  </a:solidFill>
                  <a:latin typeface="Gill Sans (Body)"/>
                </a:rPr>
                <a:t>ScrumMaster</a:t>
              </a:r>
            </a:p>
            <a:p>
              <a:pPr eaLnBrk="1" hangingPunct="1">
                <a:buClr>
                  <a:srgbClr val="B3B3B3"/>
                </a:buClr>
                <a:buSzPct val="125000"/>
                <a:buFont typeface="Lucida Grande" pitchFamily="1" charset="0"/>
                <a:buChar char="•"/>
              </a:pPr>
              <a:r>
                <a:rPr lang="en-US" altLang="en-US" sz="2400" smtClean="0">
                  <a:solidFill>
                    <a:srgbClr val="B3B3B3"/>
                  </a:solidFill>
                  <a:latin typeface="Gill Sans (Body)"/>
                </a:rPr>
                <a:t>Nhóm Phát triển</a:t>
              </a:r>
              <a:endParaRPr lang="en-US" altLang="en-US" sz="2400">
                <a:solidFill>
                  <a:srgbClr val="B3B3B3"/>
                </a:solidFill>
                <a:latin typeface="Gill Sans (Body)"/>
              </a:endParaRPr>
            </a:p>
          </p:txBody>
        </p:sp>
        <p:sp>
          <p:nvSpPr>
            <p:cNvPr id="50199" name="Rectangle 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200" name="AutoShape 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201" name="AutoShape 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202" name="Rectangle 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203" name="Rectangle 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204" name="Rectangle 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Roles</a:t>
              </a:r>
            </a:p>
          </p:txBody>
        </p:sp>
      </p:grpSp>
      <p:grpSp>
        <p:nvGrpSpPr>
          <p:cNvPr id="50179" name="Group 11"/>
          <p:cNvGrpSpPr>
            <a:grpSpLocks/>
          </p:cNvGrpSpPr>
          <p:nvPr/>
        </p:nvGrpSpPr>
        <p:grpSpPr bwMode="auto">
          <a:xfrm>
            <a:off x="4756833" y="4795287"/>
            <a:ext cx="3720867" cy="1794349"/>
            <a:chOff x="0" y="0"/>
            <a:chExt cx="2608" cy="1288"/>
          </a:xfrm>
        </p:grpSpPr>
        <p:sp>
          <p:nvSpPr>
            <p:cNvPr id="3" name="AutoShape 1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50190" name="Rectangle 13"/>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B3B3B3"/>
                </a:buClr>
                <a:buSzPct val="125000"/>
                <a:buFont typeface="Lucida Grande" pitchFamily="1" charset="0"/>
                <a:buChar char="•"/>
              </a:pPr>
              <a:r>
                <a:rPr lang="en-US" altLang="en-US" sz="2400">
                  <a:solidFill>
                    <a:srgbClr val="B3B3B3"/>
                  </a:solidFill>
                </a:rPr>
                <a:t>Product backlog</a:t>
              </a:r>
            </a:p>
            <a:p>
              <a:pPr eaLnBrk="1" hangingPunct="1">
                <a:buClr>
                  <a:srgbClr val="B3B3B3"/>
                </a:buClr>
                <a:buSzPct val="125000"/>
                <a:buFont typeface="Lucida Grande" pitchFamily="1" charset="0"/>
                <a:buChar char="•"/>
              </a:pPr>
              <a:r>
                <a:rPr lang="en-US" altLang="en-US" sz="2400">
                  <a:solidFill>
                    <a:srgbClr val="B3B3B3"/>
                  </a:solidFill>
                </a:rPr>
                <a:t>Sprint backlog</a:t>
              </a:r>
            </a:p>
            <a:p>
              <a:pPr eaLnBrk="1" hangingPunct="1">
                <a:buClr>
                  <a:srgbClr val="B3B3B3"/>
                </a:buClr>
                <a:buSzPct val="125000"/>
                <a:buFont typeface="Lucida Grande" pitchFamily="1" charset="0"/>
                <a:buChar char="•"/>
              </a:pPr>
              <a:r>
                <a:rPr lang="en-US" altLang="en-US" sz="2400" smtClean="0">
                  <a:solidFill>
                    <a:srgbClr val="B3B3B3"/>
                  </a:solidFill>
                </a:rPr>
                <a:t>Biểu đồ </a:t>
              </a:r>
              <a:r>
                <a:rPr lang="en-US" altLang="en-US" sz="2400">
                  <a:solidFill>
                    <a:srgbClr val="B3B3B3"/>
                  </a:solidFill>
                </a:rPr>
                <a:t>Burndown</a:t>
              </a:r>
            </a:p>
          </p:txBody>
        </p:sp>
        <p:sp>
          <p:nvSpPr>
            <p:cNvPr id="50191" name="Rectangle 1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92"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193"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194" name="Rectangle 1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95" name="Rectangle 1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96" name="Rectangle 1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Artifacts</a:t>
              </a:r>
            </a:p>
          </p:txBody>
        </p:sp>
      </p:grpSp>
      <p:grpSp>
        <p:nvGrpSpPr>
          <p:cNvPr id="50180" name="Group 20"/>
          <p:cNvGrpSpPr>
            <a:grpSpLocks/>
          </p:cNvGrpSpPr>
          <p:nvPr/>
        </p:nvGrpSpPr>
        <p:grpSpPr bwMode="auto">
          <a:xfrm>
            <a:off x="3122343" y="2748717"/>
            <a:ext cx="3720867" cy="2217860"/>
            <a:chOff x="0" y="0"/>
            <a:chExt cx="2608" cy="1592"/>
          </a:xfrm>
        </p:grpSpPr>
        <p:sp>
          <p:nvSpPr>
            <p:cNvPr id="26645" name="AutoShape 21"/>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50183"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84"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185"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50186"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87"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50188" name="Rectangle 28"/>
            <p:cNvSpPr>
              <a:spLocks/>
            </p:cNvSpPr>
            <p:nvPr/>
          </p:nvSpPr>
          <p:spPr bwMode="auto">
            <a:xfrm>
              <a:off x="104" y="8"/>
              <a:ext cx="164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Meetings</a:t>
              </a:r>
              <a:endParaRPr lang="en-US" altLang="en-US" sz="2880">
                <a:solidFill>
                  <a:srgbClr val="FFFFFF"/>
                </a:solidFill>
              </a:endParaRPr>
            </a:p>
          </p:txBody>
        </p:sp>
      </p:grpSp>
      <p:sp>
        <p:nvSpPr>
          <p:cNvPr id="31" name="TextBox 30"/>
          <p:cNvSpPr txBox="1"/>
          <p:nvPr/>
        </p:nvSpPr>
        <p:spPr>
          <a:xfrm>
            <a:off x="813483" y="590744"/>
            <a:ext cx="3557384" cy="523220"/>
          </a:xfrm>
          <a:prstGeom prst="rect">
            <a:avLst/>
          </a:prstGeom>
          <a:noFill/>
        </p:spPr>
        <p:txBody>
          <a:bodyPr wrap="none" rtlCol="0">
            <a:spAutoFit/>
          </a:bodyPr>
          <a:lstStyle/>
          <a:p>
            <a:r>
              <a:rPr lang="en-US" sz="2800" b="1" smtClean="0">
                <a:solidFill>
                  <a:srgbClr val="00B0F0"/>
                </a:solidFill>
                <a:latin typeface="Gill Sans (Body)"/>
              </a:rPr>
              <a:t>KIẾN TRÚC SCRUM</a:t>
            </a:r>
            <a:endParaRPr lang="en-US" sz="2800" b="1">
              <a:solidFill>
                <a:srgbClr val="00B0F0"/>
              </a:solidFill>
              <a:latin typeface="Gill Sans (Body)"/>
            </a:endParaRPr>
          </a:p>
        </p:txBody>
      </p:sp>
      <p:sp>
        <p:nvSpPr>
          <p:cNvPr id="32" name="Rectangle 13"/>
          <p:cNvSpPr>
            <a:spLocks/>
          </p:cNvSpPr>
          <p:nvPr/>
        </p:nvSpPr>
        <p:spPr bwMode="auto">
          <a:xfrm>
            <a:off x="3270721" y="3285164"/>
            <a:ext cx="3589020" cy="161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latin typeface="Gill Sans"/>
              </a:rPr>
              <a:t>Sprint Planning Meeting</a:t>
            </a:r>
          </a:p>
          <a:p>
            <a:pPr eaLnBrk="1" hangingPunct="1">
              <a:buClr>
                <a:srgbClr val="FFFFFF"/>
              </a:buClr>
              <a:buSzPct val="125000"/>
              <a:buFont typeface="Gill Sans" pitchFamily="1" charset="0"/>
              <a:buChar char="•"/>
            </a:pPr>
            <a:r>
              <a:rPr lang="en-US" altLang="en-US" sz="2000">
                <a:solidFill>
                  <a:srgbClr val="FFFFFF"/>
                </a:solidFill>
                <a:latin typeface="Gill Sans"/>
              </a:rPr>
              <a:t>Daily Scrum</a:t>
            </a:r>
          </a:p>
          <a:p>
            <a:pPr eaLnBrk="1" hangingPunct="1">
              <a:buClr>
                <a:srgbClr val="FFFFFF"/>
              </a:buClr>
              <a:buSzPct val="125000"/>
              <a:buFont typeface="Gill Sans" pitchFamily="1" charset="0"/>
              <a:buChar char="•"/>
            </a:pPr>
            <a:r>
              <a:rPr lang="en-US" altLang="en-US" sz="2000">
                <a:solidFill>
                  <a:srgbClr val="FFFFFF"/>
                </a:solidFill>
                <a:latin typeface="Gill Sans"/>
              </a:rPr>
              <a:t>Sprint Review Meeting</a:t>
            </a:r>
          </a:p>
          <a:p>
            <a:pPr lvl="0" eaLnBrk="1" hangingPunct="1">
              <a:buClr>
                <a:srgbClr val="FFFFFF"/>
              </a:buClr>
              <a:buSzPct val="125000"/>
              <a:buFont typeface="Gill Sans" pitchFamily="1" charset="0"/>
              <a:buChar char="•"/>
            </a:pPr>
            <a:r>
              <a:rPr lang="en-US" sz="2000">
                <a:solidFill>
                  <a:schemeClr val="bg1"/>
                </a:solidFill>
                <a:latin typeface="Gill Sans"/>
              </a:rPr>
              <a:t>Sprint Retrospective Meeting</a:t>
            </a:r>
          </a:p>
          <a:p>
            <a:pPr eaLnBrk="1" hangingPunct="1">
              <a:buClr>
                <a:srgbClr val="FFFFFF"/>
              </a:buClr>
              <a:buSzPct val="125000"/>
              <a:buFont typeface="Gill Sans" pitchFamily="1" charset="0"/>
              <a:buChar char="•"/>
            </a:pPr>
            <a:r>
              <a:rPr lang="en-US" sz="2000">
                <a:solidFill>
                  <a:schemeClr val="bg1"/>
                </a:solidFill>
                <a:latin typeface="Gill Sans"/>
              </a:rPr>
              <a:t>Backlog Refinement Meeting</a:t>
            </a: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729" y="58752"/>
            <a:ext cx="901520" cy="762824"/>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5" name="TextBox 34"/>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4" name="Slide Number Placeholder 3"/>
          <p:cNvSpPr>
            <a:spLocks noGrp="1"/>
          </p:cNvSpPr>
          <p:nvPr>
            <p:ph type="sldNum" sz="quarter" idx="12"/>
          </p:nvPr>
        </p:nvSpPr>
        <p:spPr/>
        <p:txBody>
          <a:bodyPr/>
          <a:lstStyle/>
          <a:p>
            <a:fld id="{6F517310-A9A7-4BAE-B3C8-D6A4987C1819}" type="slidenum">
              <a:rPr lang="en-US" smtClean="0"/>
              <a:t>16</a:t>
            </a:fld>
            <a:endParaRPr lang="en-US"/>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517310-A9A7-4BAE-B3C8-D6A4987C1819}" type="slidenum">
              <a:rPr lang="en-US" smtClean="0"/>
              <a:t>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251" y="880885"/>
            <a:ext cx="6774287" cy="508071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5729" y="58752"/>
            <a:ext cx="901520" cy="76282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6" name="TextBox 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Tree>
    <p:extLst>
      <p:ext uri="{BB962C8B-B14F-4D97-AF65-F5344CB8AC3E}">
        <p14:creationId xmlns:p14="http://schemas.microsoft.com/office/powerpoint/2010/main" val="4111575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517310-A9A7-4BAE-B3C8-D6A4987C1819}" type="slidenum">
              <a:rPr lang="en-US" smtClean="0"/>
              <a:t>18</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5729" y="58752"/>
            <a:ext cx="901520" cy="7628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6" name="TextBox 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46" t="3048" b="4014"/>
          <a:stretch/>
        </p:blipFill>
        <p:spPr>
          <a:xfrm>
            <a:off x="789280" y="1106265"/>
            <a:ext cx="7666331" cy="4855336"/>
          </a:xfrm>
          <a:prstGeom prst="rect">
            <a:avLst/>
          </a:prstGeom>
        </p:spPr>
      </p:pic>
      <p:sp>
        <p:nvSpPr>
          <p:cNvPr id="9" name="TextBox 8"/>
          <p:cNvSpPr txBox="1"/>
          <p:nvPr/>
        </p:nvSpPr>
        <p:spPr>
          <a:xfrm>
            <a:off x="789280" y="590743"/>
            <a:ext cx="6516709" cy="461665"/>
          </a:xfrm>
          <a:prstGeom prst="rect">
            <a:avLst/>
          </a:prstGeom>
          <a:noFill/>
        </p:spPr>
        <p:txBody>
          <a:bodyPr wrap="square" rtlCol="0">
            <a:spAutoFit/>
          </a:bodyPr>
          <a:lstStyle/>
          <a:p>
            <a:r>
              <a:rPr lang="en-US" sz="2400" b="1">
                <a:solidFill>
                  <a:srgbClr val="00B0F0"/>
                </a:solidFill>
                <a:latin typeface="Gill Sans"/>
              </a:rPr>
              <a:t>Ví dụ Thời gian thực hiện các công việc</a:t>
            </a:r>
          </a:p>
        </p:txBody>
      </p:sp>
    </p:spTree>
    <p:extLst>
      <p:ext uri="{BB962C8B-B14F-4D97-AF65-F5344CB8AC3E}">
        <p14:creationId xmlns:p14="http://schemas.microsoft.com/office/powerpoint/2010/main" val="2916357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body" idx="1"/>
          </p:nvPr>
        </p:nvSpPr>
        <p:spPr>
          <a:xfrm>
            <a:off x="1006881" y="1376036"/>
            <a:ext cx="7886700" cy="5162877"/>
          </a:xfrm>
        </p:spPr>
        <p:txBody>
          <a:bodyPr>
            <a:normAutofit/>
          </a:bodyPr>
          <a:lstStyle/>
          <a:p>
            <a:pPr algn="just">
              <a:spcBef>
                <a:spcPts val="0"/>
              </a:spcBef>
              <a:spcAft>
                <a:spcPts val="1000"/>
              </a:spcAft>
              <a:buFont typeface="Wingdings" panose="05000000000000000000" pitchFamily="2" charset="2"/>
              <a:buChar char="§"/>
            </a:pPr>
            <a:r>
              <a:rPr lang="en-US" altLang="en-US" sz="2200" smtClean="0">
                <a:latin typeface="Gill Sans"/>
              </a:rPr>
              <a:t>Các dự án Scrum tiến triển qua một chuỗi các </a:t>
            </a:r>
            <a:r>
              <a:rPr lang="ja-JP" altLang="en-US" sz="2200" smtClean="0">
                <a:latin typeface="Gill Sans"/>
              </a:rPr>
              <a:t>“</a:t>
            </a:r>
            <a:r>
              <a:rPr lang="en-US" altLang="ja-JP" sz="2200" smtClean="0">
                <a:latin typeface="Gill Sans"/>
              </a:rPr>
              <a:t>sprints</a:t>
            </a:r>
            <a:r>
              <a:rPr lang="ja-JP" altLang="en-US" sz="2200" smtClean="0">
                <a:latin typeface="Gill Sans"/>
              </a:rPr>
              <a:t>”</a:t>
            </a:r>
            <a:endParaRPr lang="en-US" altLang="ja-JP" sz="2200" smtClean="0">
              <a:latin typeface="Gill Sans"/>
            </a:endParaRPr>
          </a:p>
          <a:p>
            <a:pPr algn="just">
              <a:spcBef>
                <a:spcPts val="0"/>
              </a:spcBef>
              <a:spcAft>
                <a:spcPts val="1000"/>
              </a:spcAft>
              <a:buFont typeface="Wingdings" panose="05000000000000000000" pitchFamily="2" charset="2"/>
              <a:buChar char="§"/>
            </a:pPr>
            <a:r>
              <a:rPr lang="en-US" altLang="en-US" sz="2200" smtClean="0">
                <a:latin typeface="Gill Sans"/>
              </a:rPr>
              <a:t>Độ dài từ 2–4 tuần hoặc khoảng 1 tháng</a:t>
            </a:r>
          </a:p>
          <a:p>
            <a:pPr algn="just">
              <a:spcBef>
                <a:spcPts val="0"/>
              </a:spcBef>
              <a:spcAft>
                <a:spcPts val="1000"/>
              </a:spcAft>
              <a:buFont typeface="Wingdings" panose="05000000000000000000" pitchFamily="2" charset="2"/>
              <a:buChar char="§"/>
            </a:pPr>
            <a:r>
              <a:rPr lang="en-US" altLang="en-US" sz="2200" smtClean="0">
                <a:latin typeface="Gill Sans"/>
              </a:rPr>
              <a:t>Một khoảng thời gian không đổi tạo nên </a:t>
            </a:r>
            <a:r>
              <a:rPr lang="en-US" altLang="en-US" sz="2200">
                <a:latin typeface="Gill Sans"/>
              </a:rPr>
              <a:t>nhịp đập cho nhóm</a:t>
            </a:r>
            <a:endParaRPr lang="en-US" altLang="en-US" sz="2200" smtClean="0">
              <a:latin typeface="Gill Sans"/>
            </a:endParaRPr>
          </a:p>
          <a:p>
            <a:pPr algn="just">
              <a:spcBef>
                <a:spcPts val="0"/>
              </a:spcBef>
              <a:spcAft>
                <a:spcPts val="1000"/>
              </a:spcAft>
              <a:buFont typeface="Wingdings" panose="05000000000000000000" pitchFamily="2" charset="2"/>
              <a:buChar char="§"/>
            </a:pPr>
            <a:r>
              <a:rPr lang="en-US" altLang="en-US" sz="2200" smtClean="0">
                <a:latin typeface="Gill Sans"/>
              </a:rPr>
              <a:t>Sản phẩm được thiết kết, viết mã và kiểm định trong sprint</a:t>
            </a:r>
          </a:p>
          <a:p>
            <a:pPr algn="just">
              <a:spcBef>
                <a:spcPts val="0"/>
              </a:spcBef>
              <a:spcAft>
                <a:spcPts val="1000"/>
              </a:spcAft>
              <a:buFont typeface="Wingdings" panose="05000000000000000000" pitchFamily="2" charset="2"/>
              <a:buChar char="§"/>
            </a:pPr>
            <a:r>
              <a:rPr lang="en-US" altLang="en-US" sz="2200" smtClean="0">
                <a:latin typeface="Gill Sans"/>
              </a:rPr>
              <a:t>Sprint càng ngắn thì chi phí càng lớn</a:t>
            </a:r>
          </a:p>
          <a:p>
            <a:pPr algn="just">
              <a:spcBef>
                <a:spcPts val="0"/>
              </a:spcBef>
              <a:spcAft>
                <a:spcPts val="1000"/>
              </a:spcAft>
              <a:buFont typeface="Wingdings" panose="05000000000000000000" pitchFamily="2" charset="2"/>
              <a:buChar char="§"/>
            </a:pPr>
            <a:r>
              <a:rPr lang="en-US" altLang="en-US" sz="2200" smtClean="0">
                <a:latin typeface="Gill Sans"/>
              </a:rPr>
              <a:t>Trong suốt sprint :</a:t>
            </a:r>
          </a:p>
          <a:p>
            <a:pPr lvl="1" fontAlgn="base">
              <a:spcBef>
                <a:spcPts val="0"/>
              </a:spcBef>
              <a:spcAft>
                <a:spcPts val="600"/>
              </a:spcAft>
              <a:buFont typeface="Wingdings" panose="05000000000000000000" pitchFamily="2" charset="2"/>
              <a:buChar char="Ø"/>
            </a:pPr>
            <a:r>
              <a:rPr lang="en-US" sz="2000">
                <a:latin typeface="Gill Sans"/>
              </a:rPr>
              <a:t>Không cho phép bất kì sự thay đổi nào ảnh hưởng đến Mục tiêu Sprint (Sprint Goal</a:t>
            </a:r>
            <a:r>
              <a:rPr lang="en-US" sz="2000" smtClean="0">
                <a:latin typeface="Gill Sans"/>
              </a:rPr>
              <a:t>)</a:t>
            </a:r>
            <a:endParaRPr lang="en-US" sz="2000">
              <a:latin typeface="Gill Sans"/>
            </a:endParaRPr>
          </a:p>
          <a:p>
            <a:pPr lvl="1" fontAlgn="base">
              <a:spcBef>
                <a:spcPts val="0"/>
              </a:spcBef>
              <a:spcAft>
                <a:spcPts val="600"/>
              </a:spcAft>
              <a:buFont typeface="Wingdings" panose="05000000000000000000" pitchFamily="2" charset="2"/>
              <a:buChar char="Ø"/>
            </a:pPr>
            <a:r>
              <a:rPr lang="en-US" sz="2000">
                <a:latin typeface="Gill Sans"/>
              </a:rPr>
              <a:t>Thành phần Nhóm Phát triển được giữ </a:t>
            </a:r>
            <a:r>
              <a:rPr lang="en-US" sz="2000" smtClean="0">
                <a:latin typeface="Gill Sans"/>
              </a:rPr>
              <a:t>nguyên</a:t>
            </a:r>
            <a:endParaRPr lang="en-US" sz="2000">
              <a:latin typeface="Gill Sans"/>
            </a:endParaRPr>
          </a:p>
          <a:p>
            <a:pPr lvl="1" fontAlgn="base">
              <a:spcBef>
                <a:spcPts val="0"/>
              </a:spcBef>
              <a:spcAft>
                <a:spcPts val="600"/>
              </a:spcAft>
              <a:buFont typeface="Wingdings" panose="05000000000000000000" pitchFamily="2" charset="2"/>
              <a:buChar char="Ø"/>
            </a:pPr>
            <a:r>
              <a:rPr lang="en-US" sz="2000">
                <a:latin typeface="Gill Sans"/>
              </a:rPr>
              <a:t>Mục tiêu chất lượng không được cắt </a:t>
            </a:r>
            <a:r>
              <a:rPr lang="en-US" sz="2000" smtClean="0">
                <a:latin typeface="Gill Sans"/>
              </a:rPr>
              <a:t>giảm</a:t>
            </a:r>
            <a:endParaRPr lang="en-US" sz="2000">
              <a:latin typeface="Gill Sans"/>
            </a:endParaRPr>
          </a:p>
          <a:p>
            <a:pPr lvl="1" fontAlgn="base">
              <a:spcBef>
                <a:spcPts val="0"/>
              </a:spcBef>
              <a:spcAft>
                <a:spcPts val="600"/>
              </a:spcAft>
              <a:buFont typeface="Wingdings" panose="05000000000000000000" pitchFamily="2" charset="2"/>
              <a:buChar char="Ø"/>
            </a:pPr>
            <a:r>
              <a:rPr lang="en-US" sz="2000">
                <a:latin typeface="Gill Sans"/>
              </a:rPr>
              <a:t>Phạm vi có thể được làm rõ và tái thương lượng giữa Product Owner và Nhóm Phát triển</a:t>
            </a:r>
            <a:r>
              <a:rPr lang="en-US" sz="2000" smtClean="0">
                <a:latin typeface="Gill Sans"/>
              </a:rPr>
              <a:t>.</a:t>
            </a:r>
            <a:endParaRPr lang="en-US" sz="2000">
              <a:latin typeface="Gill Sans"/>
            </a:endParaRPr>
          </a:p>
          <a:p>
            <a:pPr algn="just"/>
            <a:endParaRPr lang="en-US" altLang="en-US" sz="2200" smtClean="0">
              <a:latin typeface="Gill Sans"/>
            </a:endParaRPr>
          </a:p>
          <a:p>
            <a:pPr algn="just"/>
            <a:endParaRPr lang="en-US" altLang="en-US" smtClean="0"/>
          </a:p>
        </p:txBody>
      </p:sp>
      <p:sp>
        <p:nvSpPr>
          <p:cNvPr id="2" name="Slide Number Placeholder 1"/>
          <p:cNvSpPr>
            <a:spLocks noGrp="1"/>
          </p:cNvSpPr>
          <p:nvPr>
            <p:ph type="sldNum" sz="quarter" idx="12"/>
          </p:nvPr>
        </p:nvSpPr>
        <p:spPr/>
        <p:txBody>
          <a:bodyPr/>
          <a:lstStyle/>
          <a:p>
            <a:fld id="{6F517310-A9A7-4BAE-B3C8-D6A4987C1819}" type="slidenum">
              <a:rPr lang="en-US" smtClean="0"/>
              <a:t>19</a:t>
            </a:fld>
            <a:endParaRPr lang="en-US"/>
          </a:p>
        </p:txBody>
      </p:sp>
      <p:sp>
        <p:nvSpPr>
          <p:cNvPr id="4" name="TextBox 3"/>
          <p:cNvSpPr txBox="1"/>
          <p:nvPr/>
        </p:nvSpPr>
        <p:spPr>
          <a:xfrm>
            <a:off x="1006881" y="821576"/>
            <a:ext cx="1506828" cy="523220"/>
          </a:xfrm>
          <a:prstGeom prst="rect">
            <a:avLst/>
          </a:prstGeom>
          <a:noFill/>
        </p:spPr>
        <p:txBody>
          <a:bodyPr wrap="square" rtlCol="0">
            <a:spAutoFit/>
          </a:bodyPr>
          <a:lstStyle/>
          <a:p>
            <a:r>
              <a:rPr lang="en-US" sz="2800" b="1" smtClean="0">
                <a:solidFill>
                  <a:srgbClr val="00B0F0"/>
                </a:solidFill>
                <a:latin typeface="Gill Sans"/>
              </a:rPr>
              <a:t>Sprint</a:t>
            </a:r>
            <a:endParaRPr lang="en-US" sz="2800" b="1">
              <a:solidFill>
                <a:srgbClr val="00B0F0"/>
              </a:solidFill>
              <a:latin typeface="Gill San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5729" y="58752"/>
            <a:ext cx="901520" cy="76282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9" name="TextBox 8"/>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25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down)">
                                      <p:cBhvr>
                                        <p:cTn id="7" dur="750"/>
                                        <p:tgtEl>
                                          <p:spTgt spid="17411">
                                            <p:txEl>
                                              <p:pRg st="0" end="0"/>
                                            </p:txEl>
                                          </p:spTgt>
                                        </p:tgtEl>
                                      </p:cBhvr>
                                    </p:animEffect>
                                  </p:childTnLst>
                                </p:cTn>
                              </p:par>
                              <p:par>
                                <p:cTn id="8" presetID="22" presetClass="entr" presetSubtype="4" fill="hold" nodeType="withEffect">
                                  <p:stCondLst>
                                    <p:cond delay="250"/>
                                  </p:stCondLst>
                                  <p:childTnLst>
                                    <p:set>
                                      <p:cBhvr>
                                        <p:cTn id="9" dur="1" fill="hold">
                                          <p:stCondLst>
                                            <p:cond delay="0"/>
                                          </p:stCondLst>
                                        </p:cTn>
                                        <p:tgtEl>
                                          <p:spTgt spid="17411">
                                            <p:txEl>
                                              <p:pRg st="1" end="1"/>
                                            </p:txEl>
                                          </p:spTgt>
                                        </p:tgtEl>
                                        <p:attrNameLst>
                                          <p:attrName>style.visibility</p:attrName>
                                        </p:attrNameLst>
                                      </p:cBhvr>
                                      <p:to>
                                        <p:strVal val="visible"/>
                                      </p:to>
                                    </p:set>
                                    <p:animEffect transition="in" filter="wipe(down)">
                                      <p:cBhvr>
                                        <p:cTn id="10" dur="750"/>
                                        <p:tgtEl>
                                          <p:spTgt spid="17411">
                                            <p:txEl>
                                              <p:pRg st="1" end="1"/>
                                            </p:txEl>
                                          </p:spTgt>
                                        </p:tgtEl>
                                      </p:cBhvr>
                                    </p:animEffect>
                                  </p:childTnLst>
                                </p:cTn>
                              </p:par>
                              <p:par>
                                <p:cTn id="11" presetID="22" presetClass="entr" presetSubtype="4" fill="hold" nodeType="withEffect">
                                  <p:stCondLst>
                                    <p:cond delay="250"/>
                                  </p:stCondLst>
                                  <p:childTnLst>
                                    <p:set>
                                      <p:cBhvr>
                                        <p:cTn id="12" dur="1" fill="hold">
                                          <p:stCondLst>
                                            <p:cond delay="0"/>
                                          </p:stCondLst>
                                        </p:cTn>
                                        <p:tgtEl>
                                          <p:spTgt spid="17411">
                                            <p:txEl>
                                              <p:pRg st="2" end="2"/>
                                            </p:txEl>
                                          </p:spTgt>
                                        </p:tgtEl>
                                        <p:attrNameLst>
                                          <p:attrName>style.visibility</p:attrName>
                                        </p:attrNameLst>
                                      </p:cBhvr>
                                      <p:to>
                                        <p:strVal val="visible"/>
                                      </p:to>
                                    </p:set>
                                    <p:animEffect transition="in" filter="wipe(down)">
                                      <p:cBhvr>
                                        <p:cTn id="13" dur="750"/>
                                        <p:tgtEl>
                                          <p:spTgt spid="17411">
                                            <p:txEl>
                                              <p:pRg st="2" end="2"/>
                                            </p:txEl>
                                          </p:spTgt>
                                        </p:tgtEl>
                                      </p:cBhvr>
                                    </p:animEffect>
                                  </p:childTnLst>
                                </p:cTn>
                              </p:par>
                              <p:par>
                                <p:cTn id="14" presetID="22" presetClass="entr" presetSubtype="4" fill="hold" nodeType="withEffect">
                                  <p:stCondLst>
                                    <p:cond delay="25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wipe(down)">
                                      <p:cBhvr>
                                        <p:cTn id="16" dur="750"/>
                                        <p:tgtEl>
                                          <p:spTgt spid="17411">
                                            <p:txEl>
                                              <p:pRg st="3" end="3"/>
                                            </p:txEl>
                                          </p:spTgt>
                                        </p:tgtEl>
                                      </p:cBhvr>
                                    </p:animEffect>
                                  </p:childTnLst>
                                </p:cTn>
                              </p:par>
                              <p:par>
                                <p:cTn id="17" presetID="22" presetClass="entr" presetSubtype="4" fill="hold" nodeType="withEffect">
                                  <p:stCondLst>
                                    <p:cond delay="250"/>
                                  </p:stCondLst>
                                  <p:childTnLst>
                                    <p:set>
                                      <p:cBhvr>
                                        <p:cTn id="18" dur="1" fill="hold">
                                          <p:stCondLst>
                                            <p:cond delay="0"/>
                                          </p:stCondLst>
                                        </p:cTn>
                                        <p:tgtEl>
                                          <p:spTgt spid="17411">
                                            <p:txEl>
                                              <p:pRg st="4" end="4"/>
                                            </p:txEl>
                                          </p:spTgt>
                                        </p:tgtEl>
                                        <p:attrNameLst>
                                          <p:attrName>style.visibility</p:attrName>
                                        </p:attrNameLst>
                                      </p:cBhvr>
                                      <p:to>
                                        <p:strVal val="visible"/>
                                      </p:to>
                                    </p:set>
                                    <p:animEffect transition="in" filter="wipe(down)">
                                      <p:cBhvr>
                                        <p:cTn id="19" dur="750"/>
                                        <p:tgtEl>
                                          <p:spTgt spid="17411">
                                            <p:txEl>
                                              <p:pRg st="4" end="4"/>
                                            </p:txEl>
                                          </p:spTgt>
                                        </p:tgtEl>
                                      </p:cBhvr>
                                    </p:animEffect>
                                  </p:childTnLst>
                                </p:cTn>
                              </p:par>
                              <p:par>
                                <p:cTn id="20" presetID="22" presetClass="entr" presetSubtype="4" fill="hold" nodeType="withEffect">
                                  <p:stCondLst>
                                    <p:cond delay="250"/>
                                  </p:stCondLst>
                                  <p:childTnLst>
                                    <p:set>
                                      <p:cBhvr>
                                        <p:cTn id="21" dur="1" fill="hold">
                                          <p:stCondLst>
                                            <p:cond delay="0"/>
                                          </p:stCondLst>
                                        </p:cTn>
                                        <p:tgtEl>
                                          <p:spTgt spid="17411">
                                            <p:txEl>
                                              <p:pRg st="5" end="5"/>
                                            </p:txEl>
                                          </p:spTgt>
                                        </p:tgtEl>
                                        <p:attrNameLst>
                                          <p:attrName>style.visibility</p:attrName>
                                        </p:attrNameLst>
                                      </p:cBhvr>
                                      <p:to>
                                        <p:strVal val="visible"/>
                                      </p:to>
                                    </p:set>
                                    <p:animEffect transition="in" filter="wipe(down)">
                                      <p:cBhvr>
                                        <p:cTn id="22" dur="750"/>
                                        <p:tgtEl>
                                          <p:spTgt spid="17411">
                                            <p:txEl>
                                              <p:pRg st="5" end="5"/>
                                            </p:txEl>
                                          </p:spTgt>
                                        </p:tgtEl>
                                      </p:cBhvr>
                                    </p:animEffect>
                                  </p:childTnLst>
                                </p:cTn>
                              </p:par>
                              <p:par>
                                <p:cTn id="23" presetID="22" presetClass="entr" presetSubtype="4" fill="hold" nodeType="withEffect">
                                  <p:stCondLst>
                                    <p:cond delay="250"/>
                                  </p:stCondLst>
                                  <p:childTnLst>
                                    <p:set>
                                      <p:cBhvr>
                                        <p:cTn id="24" dur="1" fill="hold">
                                          <p:stCondLst>
                                            <p:cond delay="0"/>
                                          </p:stCondLst>
                                        </p:cTn>
                                        <p:tgtEl>
                                          <p:spTgt spid="17411">
                                            <p:txEl>
                                              <p:pRg st="6" end="6"/>
                                            </p:txEl>
                                          </p:spTgt>
                                        </p:tgtEl>
                                        <p:attrNameLst>
                                          <p:attrName>style.visibility</p:attrName>
                                        </p:attrNameLst>
                                      </p:cBhvr>
                                      <p:to>
                                        <p:strVal val="visible"/>
                                      </p:to>
                                    </p:set>
                                    <p:animEffect transition="in" filter="wipe(down)">
                                      <p:cBhvr>
                                        <p:cTn id="25" dur="750"/>
                                        <p:tgtEl>
                                          <p:spTgt spid="17411">
                                            <p:txEl>
                                              <p:pRg st="6" end="6"/>
                                            </p:txEl>
                                          </p:spTgt>
                                        </p:tgtEl>
                                      </p:cBhvr>
                                    </p:animEffect>
                                  </p:childTnLst>
                                </p:cTn>
                              </p:par>
                              <p:par>
                                <p:cTn id="26" presetID="22" presetClass="entr" presetSubtype="4" fill="hold" nodeType="withEffect">
                                  <p:stCondLst>
                                    <p:cond delay="250"/>
                                  </p:stCondLst>
                                  <p:childTnLst>
                                    <p:set>
                                      <p:cBhvr>
                                        <p:cTn id="27" dur="1" fill="hold">
                                          <p:stCondLst>
                                            <p:cond delay="0"/>
                                          </p:stCondLst>
                                        </p:cTn>
                                        <p:tgtEl>
                                          <p:spTgt spid="17411">
                                            <p:txEl>
                                              <p:pRg st="7" end="7"/>
                                            </p:txEl>
                                          </p:spTgt>
                                        </p:tgtEl>
                                        <p:attrNameLst>
                                          <p:attrName>style.visibility</p:attrName>
                                        </p:attrNameLst>
                                      </p:cBhvr>
                                      <p:to>
                                        <p:strVal val="visible"/>
                                      </p:to>
                                    </p:set>
                                    <p:animEffect transition="in" filter="wipe(down)">
                                      <p:cBhvr>
                                        <p:cTn id="28" dur="750"/>
                                        <p:tgtEl>
                                          <p:spTgt spid="17411">
                                            <p:txEl>
                                              <p:pRg st="7" end="7"/>
                                            </p:txEl>
                                          </p:spTgt>
                                        </p:tgtEl>
                                      </p:cBhvr>
                                    </p:animEffect>
                                  </p:childTnLst>
                                </p:cTn>
                              </p:par>
                              <p:par>
                                <p:cTn id="29" presetID="22" presetClass="entr" presetSubtype="4" fill="hold" nodeType="withEffect">
                                  <p:stCondLst>
                                    <p:cond delay="250"/>
                                  </p:stCondLst>
                                  <p:childTnLst>
                                    <p:set>
                                      <p:cBhvr>
                                        <p:cTn id="30" dur="1" fill="hold">
                                          <p:stCondLst>
                                            <p:cond delay="0"/>
                                          </p:stCondLst>
                                        </p:cTn>
                                        <p:tgtEl>
                                          <p:spTgt spid="17411">
                                            <p:txEl>
                                              <p:pRg st="8" end="8"/>
                                            </p:txEl>
                                          </p:spTgt>
                                        </p:tgtEl>
                                        <p:attrNameLst>
                                          <p:attrName>style.visibility</p:attrName>
                                        </p:attrNameLst>
                                      </p:cBhvr>
                                      <p:to>
                                        <p:strVal val="visible"/>
                                      </p:to>
                                    </p:set>
                                    <p:animEffect transition="in" filter="wipe(down)">
                                      <p:cBhvr>
                                        <p:cTn id="31" dur="750"/>
                                        <p:tgtEl>
                                          <p:spTgt spid="17411">
                                            <p:txEl>
                                              <p:pRg st="8" end="8"/>
                                            </p:txEl>
                                          </p:spTgt>
                                        </p:tgtEl>
                                      </p:cBhvr>
                                    </p:animEffect>
                                  </p:childTnLst>
                                </p:cTn>
                              </p:par>
                              <p:par>
                                <p:cTn id="32" presetID="22" presetClass="entr" presetSubtype="4" fill="hold" nodeType="withEffect">
                                  <p:stCondLst>
                                    <p:cond delay="250"/>
                                  </p:stCondLst>
                                  <p:childTnLst>
                                    <p:set>
                                      <p:cBhvr>
                                        <p:cTn id="33" dur="1" fill="hold">
                                          <p:stCondLst>
                                            <p:cond delay="0"/>
                                          </p:stCondLst>
                                        </p:cTn>
                                        <p:tgtEl>
                                          <p:spTgt spid="17411">
                                            <p:txEl>
                                              <p:pRg st="9" end="9"/>
                                            </p:txEl>
                                          </p:spTgt>
                                        </p:tgtEl>
                                        <p:attrNameLst>
                                          <p:attrName>style.visibility</p:attrName>
                                        </p:attrNameLst>
                                      </p:cBhvr>
                                      <p:to>
                                        <p:strVal val="visible"/>
                                      </p:to>
                                    </p:set>
                                    <p:animEffect transition="in" filter="wipe(down)">
                                      <p:cBhvr>
                                        <p:cTn id="34" dur="750"/>
                                        <p:tgtEl>
                                          <p:spTgt spid="174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gray">
          <a:xfrm>
            <a:off x="1355725" y="3876899"/>
            <a:ext cx="5073650" cy="503238"/>
          </a:xfrm>
          <a:prstGeom prst="roundRect">
            <a:avLst>
              <a:gd name="adj" fmla="val 50000"/>
            </a:avLst>
          </a:prstGeom>
          <a:noFill/>
          <a:ln w="28575">
            <a:solidFill>
              <a:schemeClr val="folHlink"/>
            </a:solidFill>
            <a:round/>
            <a:headEnd/>
            <a:tailEnd/>
          </a:ln>
          <a:effectLst/>
        </p:spPr>
        <p:txBody>
          <a:bodyPr wrap="none" anchor="ctr"/>
          <a:lstStyle/>
          <a:p>
            <a:endParaRPr lang="en-US"/>
          </a:p>
        </p:txBody>
      </p:sp>
      <p:sp>
        <p:nvSpPr>
          <p:cNvPr id="6147" name="AutoShape 3"/>
          <p:cNvSpPr>
            <a:spLocks noChangeArrowheads="1"/>
          </p:cNvSpPr>
          <p:nvPr/>
        </p:nvSpPr>
        <p:spPr bwMode="gray">
          <a:xfrm>
            <a:off x="1355725" y="3038699"/>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p>
        </p:txBody>
      </p:sp>
      <p:sp>
        <p:nvSpPr>
          <p:cNvPr id="6148" name="AutoShape 4"/>
          <p:cNvSpPr>
            <a:spLocks noChangeArrowheads="1"/>
          </p:cNvSpPr>
          <p:nvPr/>
        </p:nvSpPr>
        <p:spPr bwMode="gray">
          <a:xfrm>
            <a:off x="1355725" y="2200499"/>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p>
        </p:txBody>
      </p:sp>
      <p:sp>
        <p:nvSpPr>
          <p:cNvPr id="6149" name="AutoShape 5"/>
          <p:cNvSpPr>
            <a:spLocks noChangeArrowheads="1"/>
          </p:cNvSpPr>
          <p:nvPr/>
        </p:nvSpPr>
        <p:spPr bwMode="gray">
          <a:xfrm>
            <a:off x="1355725" y="1360712"/>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p>
        </p:txBody>
      </p:sp>
      <p:sp>
        <p:nvSpPr>
          <p:cNvPr id="6150" name="Rectangle 6"/>
          <p:cNvSpPr>
            <a:spLocks noGrp="1" noChangeArrowheads="1"/>
          </p:cNvSpPr>
          <p:nvPr>
            <p:ph type="title"/>
          </p:nvPr>
        </p:nvSpPr>
        <p:spPr/>
        <p:txBody>
          <a:bodyPr/>
          <a:lstStyle/>
          <a:p>
            <a:r>
              <a:rPr lang="en-US" b="1" err="1" smtClean="0">
                <a:latin typeface="Gill Sans (Body)"/>
              </a:rPr>
              <a:t>Nội</a:t>
            </a:r>
            <a:r>
              <a:rPr lang="en-US" b="1" smtClean="0">
                <a:latin typeface="Gill Sans (Body)"/>
              </a:rPr>
              <a:t> dung</a:t>
            </a:r>
            <a:endParaRPr lang="en-US" b="1">
              <a:latin typeface="Gill Sans (Body)"/>
            </a:endParaRPr>
          </a:p>
        </p:txBody>
      </p:sp>
      <p:grpSp>
        <p:nvGrpSpPr>
          <p:cNvPr id="6151" name="Group 7"/>
          <p:cNvGrpSpPr>
            <a:grpSpLocks/>
          </p:cNvGrpSpPr>
          <p:nvPr/>
        </p:nvGrpSpPr>
        <p:grpSpPr bwMode="auto">
          <a:xfrm>
            <a:off x="1276350" y="1343249"/>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1322388" y="1311499"/>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1</a:t>
            </a:r>
          </a:p>
        </p:txBody>
      </p:sp>
      <p:grpSp>
        <p:nvGrpSpPr>
          <p:cNvPr id="6155" name="Group 11"/>
          <p:cNvGrpSpPr>
            <a:grpSpLocks/>
          </p:cNvGrpSpPr>
          <p:nvPr/>
        </p:nvGrpSpPr>
        <p:grpSpPr bwMode="auto">
          <a:xfrm>
            <a:off x="1276350" y="2183037"/>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1327150" y="2151287"/>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2</a:t>
            </a:r>
          </a:p>
        </p:txBody>
      </p:sp>
      <p:grpSp>
        <p:nvGrpSpPr>
          <p:cNvPr id="6159" name="Group 15"/>
          <p:cNvGrpSpPr>
            <a:grpSpLocks/>
          </p:cNvGrpSpPr>
          <p:nvPr/>
        </p:nvGrpSpPr>
        <p:grpSpPr bwMode="auto">
          <a:xfrm>
            <a:off x="1276350" y="3021237"/>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1330325" y="2989487"/>
            <a:ext cx="3143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rgbClr val="FFFFFF"/>
                </a:solidFill>
                <a:cs typeface="Arial" charset="0"/>
              </a:rPr>
              <a:t>3</a:t>
            </a:r>
            <a:endParaRPr lang="en-US" sz="3200" b="1" i="1">
              <a:solidFill>
                <a:srgbClr val="FFFFFF"/>
              </a:solidFill>
              <a:cs typeface="Arial" charset="0"/>
            </a:endParaRPr>
          </a:p>
        </p:txBody>
      </p:sp>
      <p:grpSp>
        <p:nvGrpSpPr>
          <p:cNvPr id="6163" name="Group 19"/>
          <p:cNvGrpSpPr>
            <a:grpSpLocks/>
          </p:cNvGrpSpPr>
          <p:nvPr/>
        </p:nvGrpSpPr>
        <p:grpSpPr bwMode="auto">
          <a:xfrm>
            <a:off x="1276350" y="3859437"/>
            <a:ext cx="523875" cy="527050"/>
            <a:chOff x="1188" y="2532"/>
            <a:chExt cx="330" cy="332"/>
          </a:xfrm>
        </p:grpSpPr>
        <p:sp>
          <p:nvSpPr>
            <p:cNvPr id="6164" name="Oval 20"/>
            <p:cNvSpPr>
              <a:spLocks noChangeArrowheads="1"/>
            </p:cNvSpPr>
            <p:nvPr/>
          </p:nvSpPr>
          <p:spPr bwMode="gray">
            <a:xfrm>
              <a:off x="1188" y="2533"/>
              <a:ext cx="330" cy="331"/>
            </a:xfrm>
            <a:prstGeom prst="ellipse">
              <a:avLst/>
            </a:prstGeom>
            <a:solidFill>
              <a:schemeClr val="folHlink"/>
            </a:solidFill>
            <a:ln w="9525">
              <a:noFill/>
              <a:round/>
              <a:headEnd/>
              <a:tailEnd/>
            </a:ln>
            <a:effectLst/>
          </p:spPr>
          <p:txBody>
            <a:bodyPr wrap="none" anchor="ctr"/>
            <a:lstStyle/>
            <a:p>
              <a:endParaRPr lang="en-US"/>
            </a:p>
          </p:txBody>
        </p:sp>
        <p:pic>
          <p:nvPicPr>
            <p:cNvPr id="6165" name="Picture 21" descr="drop"/>
            <p:cNvPicPr>
              <a:picLocks noChangeAspect="1" noChangeArrowheads="1"/>
            </p:cNvPicPr>
            <p:nvPr/>
          </p:nvPicPr>
          <p:blipFill>
            <a:blip r:embed="rId3" cstate="print"/>
            <a:srcRect/>
            <a:stretch>
              <a:fillRect/>
            </a:stretch>
          </p:blipFill>
          <p:spPr bwMode="gray">
            <a:xfrm>
              <a:off x="1190" y="2532"/>
              <a:ext cx="328" cy="329"/>
            </a:xfrm>
            <a:prstGeom prst="rect">
              <a:avLst/>
            </a:prstGeom>
            <a:noFill/>
          </p:spPr>
        </p:pic>
      </p:grpSp>
      <p:sp>
        <p:nvSpPr>
          <p:cNvPr id="6166" name="Text Box 22"/>
          <p:cNvSpPr txBox="1">
            <a:spLocks noChangeArrowheads="1"/>
          </p:cNvSpPr>
          <p:nvPr/>
        </p:nvSpPr>
        <p:spPr bwMode="gray">
          <a:xfrm>
            <a:off x="1322388" y="3827687"/>
            <a:ext cx="3270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rgbClr val="FFFFFF"/>
                </a:solidFill>
                <a:cs typeface="Arial" charset="0"/>
              </a:rPr>
              <a:t>4</a:t>
            </a:r>
            <a:endParaRPr lang="en-US" sz="3200" b="1" i="1">
              <a:solidFill>
                <a:srgbClr val="FFFFFF"/>
              </a:solidFill>
              <a:cs typeface="Arial" charset="0"/>
            </a:endParaRPr>
          </a:p>
        </p:txBody>
      </p:sp>
      <p:sp>
        <p:nvSpPr>
          <p:cNvPr id="6167" name="Text Box 23"/>
          <p:cNvSpPr txBox="1">
            <a:spLocks noChangeArrowheads="1"/>
          </p:cNvSpPr>
          <p:nvPr/>
        </p:nvSpPr>
        <p:spPr bwMode="gray">
          <a:xfrm>
            <a:off x="1851025" y="1381349"/>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cs typeface="Arial" charset="0"/>
              </a:rPr>
              <a:t>Giới</a:t>
            </a:r>
            <a:r>
              <a:rPr lang="en-US" sz="2400" b="1" smtClean="0">
                <a:cs typeface="Arial" charset="0"/>
              </a:rPr>
              <a:t> </a:t>
            </a:r>
            <a:r>
              <a:rPr lang="en-US" sz="2400" b="1" err="1" smtClean="0">
                <a:cs typeface="Arial" charset="0"/>
              </a:rPr>
              <a:t>thiệu</a:t>
            </a:r>
            <a:r>
              <a:rPr lang="en-US" sz="2400" b="1" smtClean="0">
                <a:cs typeface="Arial" charset="0"/>
              </a:rPr>
              <a:t> Scrum </a:t>
            </a:r>
            <a:endParaRPr lang="en-US" sz="2400" b="1">
              <a:cs typeface="Arial" charset="0"/>
            </a:endParaRPr>
          </a:p>
        </p:txBody>
      </p:sp>
      <p:sp>
        <p:nvSpPr>
          <p:cNvPr id="6168" name="Text Box 24"/>
          <p:cNvSpPr txBox="1">
            <a:spLocks noChangeArrowheads="1"/>
          </p:cNvSpPr>
          <p:nvPr/>
        </p:nvSpPr>
        <p:spPr bwMode="gray">
          <a:xfrm>
            <a:off x="1851025" y="22211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cs typeface="Arial" charset="0"/>
              </a:rPr>
              <a:t>Agile </a:t>
            </a:r>
            <a:r>
              <a:rPr lang="en-US" sz="2400" b="1">
                <a:cs typeface="Arial" charset="0"/>
              </a:rPr>
              <a:t>&amp; </a:t>
            </a:r>
            <a:r>
              <a:rPr lang="en-US" sz="2400" b="1" smtClean="0">
                <a:cs typeface="Arial" charset="0"/>
              </a:rPr>
              <a:t>CMMI	  </a:t>
            </a:r>
            <a:endParaRPr lang="en-US" sz="2400" b="1">
              <a:cs typeface="Arial" charset="0"/>
            </a:endParaRPr>
          </a:p>
        </p:txBody>
      </p:sp>
      <p:sp>
        <p:nvSpPr>
          <p:cNvPr id="6169" name="Text Box 25"/>
          <p:cNvSpPr txBox="1">
            <a:spLocks noChangeArrowheads="1"/>
          </p:cNvSpPr>
          <p:nvPr/>
        </p:nvSpPr>
        <p:spPr bwMode="gray">
          <a:xfrm>
            <a:off x="1851025" y="30593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cs typeface="Arial" charset="0"/>
              </a:rPr>
              <a:t>Agile &amp; </a:t>
            </a:r>
            <a:r>
              <a:rPr lang="en-US" sz="2400" b="1" err="1" smtClean="0">
                <a:cs typeface="Arial" charset="0"/>
              </a:rPr>
              <a:t>Phương</a:t>
            </a:r>
            <a:r>
              <a:rPr lang="en-US" sz="2400" b="1">
                <a:cs typeface="Arial" charset="0"/>
              </a:rPr>
              <a:t> </a:t>
            </a:r>
            <a:r>
              <a:rPr lang="en-US" sz="2400" b="1" err="1" smtClean="0">
                <a:cs typeface="Arial" charset="0"/>
              </a:rPr>
              <a:t>pháp</a:t>
            </a:r>
            <a:r>
              <a:rPr lang="en-US" sz="2400" b="1" smtClean="0">
                <a:cs typeface="Arial" charset="0"/>
              </a:rPr>
              <a:t> </a:t>
            </a:r>
            <a:r>
              <a:rPr lang="en-US" sz="2400" b="1" err="1" smtClean="0">
                <a:cs typeface="Arial" charset="0"/>
              </a:rPr>
              <a:t>khác</a:t>
            </a:r>
            <a:endParaRPr lang="en-US" sz="2400" b="1">
              <a:cs typeface="Arial" charset="0"/>
            </a:endParaRPr>
          </a:p>
        </p:txBody>
      </p:sp>
      <p:sp>
        <p:nvSpPr>
          <p:cNvPr id="6170" name="Text Box 26"/>
          <p:cNvSpPr txBox="1">
            <a:spLocks noChangeArrowheads="1"/>
          </p:cNvSpPr>
          <p:nvPr/>
        </p:nvSpPr>
        <p:spPr bwMode="gray">
          <a:xfrm>
            <a:off x="1851025" y="3899124"/>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cs typeface="Arial" charset="0"/>
              </a:rPr>
              <a:t>Tổng</a:t>
            </a:r>
            <a:r>
              <a:rPr lang="en-US" sz="2400" b="1" smtClean="0">
                <a:cs typeface="Arial" charset="0"/>
              </a:rPr>
              <a:t> </a:t>
            </a:r>
            <a:r>
              <a:rPr lang="en-US" sz="2400" b="1" err="1" smtClean="0">
                <a:cs typeface="Arial" charset="0"/>
              </a:rPr>
              <a:t>kết</a:t>
            </a:r>
            <a:r>
              <a:rPr lang="en-US" sz="2400" b="1" smtClean="0">
                <a:cs typeface="Arial" charset="0"/>
              </a:rPr>
              <a:t> &amp; </a:t>
            </a:r>
            <a:r>
              <a:rPr lang="en-US" sz="2400" b="1" err="1" smtClean="0">
                <a:cs typeface="Arial" charset="0"/>
              </a:rPr>
              <a:t>Trả</a:t>
            </a:r>
            <a:r>
              <a:rPr lang="en-US" sz="2400" b="1" smtClean="0">
                <a:cs typeface="Arial" charset="0"/>
              </a:rPr>
              <a:t> </a:t>
            </a:r>
            <a:r>
              <a:rPr lang="en-US" sz="2400" b="1" err="1" smtClean="0">
                <a:cs typeface="Arial" charset="0"/>
              </a:rPr>
              <a:t>lời</a:t>
            </a:r>
            <a:r>
              <a:rPr lang="en-US" sz="2400" b="1" smtClean="0">
                <a:cs typeface="Arial" charset="0"/>
              </a:rPr>
              <a:t> </a:t>
            </a:r>
            <a:r>
              <a:rPr lang="en-US" sz="2400" b="1" err="1" smtClean="0">
                <a:cs typeface="Arial" charset="0"/>
              </a:rPr>
              <a:t>câu</a:t>
            </a:r>
            <a:r>
              <a:rPr lang="en-US" sz="2400" b="1" smtClean="0">
                <a:cs typeface="Arial" charset="0"/>
              </a:rPr>
              <a:t> </a:t>
            </a:r>
            <a:r>
              <a:rPr lang="en-US" sz="2400" b="1" err="1" smtClean="0">
                <a:cs typeface="Arial" charset="0"/>
              </a:rPr>
              <a:t>hỏi</a:t>
            </a:r>
            <a:r>
              <a:rPr lang="en-US" sz="2400" b="1" smtClean="0">
                <a:cs typeface="Arial" charset="0"/>
              </a:rPr>
              <a:t>     </a:t>
            </a:r>
            <a:endParaRPr lang="en-US" sz="2400" b="1">
              <a:cs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83" y="3880175"/>
            <a:ext cx="3123809" cy="26031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2" name="TextBox 31"/>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2" name="Slide Number Placeholder 1"/>
          <p:cNvSpPr>
            <a:spLocks noGrp="1"/>
          </p:cNvSpPr>
          <p:nvPr>
            <p:ph type="sldNum" sz="quarter" idx="12"/>
          </p:nvPr>
        </p:nvSpPr>
        <p:spPr/>
        <p:txBody>
          <a:bodyPr/>
          <a:lstStyle/>
          <a:p>
            <a:fld id="{4BE879B4-3D63-4B5D-BF95-051FD2421B56}"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20</a:t>
            </a:fld>
            <a:endParaRPr lang="en-US"/>
          </a:p>
        </p:txBody>
      </p:sp>
      <p:sp>
        <p:nvSpPr>
          <p:cNvPr id="2" name="TextBox 1"/>
          <p:cNvSpPr txBox="1"/>
          <p:nvPr/>
        </p:nvSpPr>
        <p:spPr>
          <a:xfrm>
            <a:off x="1249251" y="381412"/>
            <a:ext cx="3232598" cy="523220"/>
          </a:xfrm>
          <a:prstGeom prst="rect">
            <a:avLst/>
          </a:prstGeom>
          <a:noFill/>
        </p:spPr>
        <p:txBody>
          <a:bodyPr wrap="square" rtlCol="0">
            <a:spAutoFit/>
          </a:bodyPr>
          <a:lstStyle/>
          <a:p>
            <a:r>
              <a:rPr lang="en-US" sz="2800" b="1" smtClean="0">
                <a:solidFill>
                  <a:srgbClr val="00B0F0"/>
                </a:solidFill>
                <a:latin typeface="Gill Sans"/>
              </a:rPr>
              <a:t>Scrum Meetings</a:t>
            </a:r>
            <a:endParaRPr lang="en-US" sz="2800" b="1">
              <a:solidFill>
                <a:srgbClr val="00B0F0"/>
              </a:solidFill>
              <a:latin typeface="Gill Sans"/>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1209" b="4279"/>
          <a:stretch/>
        </p:blipFill>
        <p:spPr>
          <a:xfrm>
            <a:off x="1851418" y="1110507"/>
            <a:ext cx="5532202" cy="5203064"/>
          </a:xfrm>
          <a:prstGeom prst="rect">
            <a:avLst/>
          </a:prstGeom>
        </p:spPr>
      </p:pic>
    </p:spTree>
    <p:extLst>
      <p:ext uri="{BB962C8B-B14F-4D97-AF65-F5344CB8AC3E}">
        <p14:creationId xmlns:p14="http://schemas.microsoft.com/office/powerpoint/2010/main" val="750852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517310-A9A7-4BAE-B3C8-D6A4987C1819}" type="slidenum">
              <a:rPr lang="en-US" smtClean="0"/>
              <a:t>21</a:t>
            </a:fld>
            <a:endParaRPr lang="en-US"/>
          </a:p>
        </p:txBody>
      </p:sp>
      <p:sp>
        <p:nvSpPr>
          <p:cNvPr id="3" name="TextBox 2"/>
          <p:cNvSpPr txBox="1"/>
          <p:nvPr/>
        </p:nvSpPr>
        <p:spPr>
          <a:xfrm>
            <a:off x="1004553" y="687162"/>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6" name="TextBox 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7" name="TextBox 6"/>
          <p:cNvSpPr txBox="1"/>
          <p:nvPr/>
        </p:nvSpPr>
        <p:spPr>
          <a:xfrm>
            <a:off x="1249251" y="1148746"/>
            <a:ext cx="8044874" cy="53399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a:latin typeface="Gill Sans"/>
              </a:rPr>
              <a:t>Xem xét tốc độ và khả năng của sprint : điều chỉnh cho các kỳ nghỉ, ngày </a:t>
            </a:r>
            <a:r>
              <a:rPr lang="en-US" sz="2200" smtClean="0">
                <a:latin typeface="Gill Sans"/>
              </a:rPr>
              <a:t>lễ…</a:t>
            </a:r>
            <a:endParaRPr lang="en-US" sz="2200">
              <a:latin typeface="Gill Sans"/>
            </a:endParaRPr>
          </a:p>
          <a:p>
            <a:pPr marL="285750" indent="-285750">
              <a:lnSpc>
                <a:spcPct val="150000"/>
              </a:lnSpc>
              <a:buFont typeface="Arial" panose="020B0604020202020204" pitchFamily="34" charset="0"/>
              <a:buChar char="•"/>
            </a:pPr>
            <a:r>
              <a:rPr lang="en-US" sz="2200" smtClean="0">
                <a:latin typeface="Gill Sans"/>
              </a:rPr>
              <a:t>Nhóm </a:t>
            </a:r>
            <a:r>
              <a:rPr lang="en-US" sz="2200">
                <a:latin typeface="Gill Sans"/>
              </a:rPr>
              <a:t>Scrum chọn các hạng mục có độ ưu tiên cao nhất từ </a:t>
            </a:r>
          </a:p>
          <a:p>
            <a:r>
              <a:rPr lang="en-US" sz="2200" smtClean="0">
                <a:latin typeface="Gill Sans"/>
              </a:rPr>
              <a:t>     Product </a:t>
            </a:r>
            <a:r>
              <a:rPr lang="en-US" sz="2200">
                <a:latin typeface="Gill Sans"/>
              </a:rPr>
              <a:t>Backlog để làm trong Sprint dựa theo năng lực của </a:t>
            </a:r>
            <a:r>
              <a:rPr lang="en-US" sz="2200" smtClean="0">
                <a:latin typeface="Gill Sans"/>
              </a:rPr>
              <a:t>nhóm</a:t>
            </a:r>
            <a:endParaRPr lang="en-US" sz="2200">
              <a:latin typeface="Gill Sans"/>
            </a:endParaRPr>
          </a:p>
          <a:p>
            <a:pPr marL="285750" indent="-285750">
              <a:lnSpc>
                <a:spcPct val="150000"/>
              </a:lnSpc>
              <a:buFont typeface="Arial" panose="020B0604020202020204" pitchFamily="34" charset="0"/>
              <a:buChar char="•"/>
            </a:pPr>
            <a:r>
              <a:rPr lang="en-US" sz="2200" smtClean="0">
                <a:latin typeface="Gill Sans"/>
              </a:rPr>
              <a:t>Chọn mục đích của sprint</a:t>
            </a:r>
          </a:p>
          <a:p>
            <a:pPr marL="285750" indent="-285750">
              <a:lnSpc>
                <a:spcPct val="150000"/>
              </a:lnSpc>
              <a:buFont typeface="Arial" panose="020B0604020202020204" pitchFamily="34" charset="0"/>
              <a:buChar char="•"/>
            </a:pPr>
            <a:r>
              <a:rPr lang="en-US" sz="2200" smtClean="0">
                <a:latin typeface="Gill Sans"/>
                <a:ea typeface="ヒラギノ角ゴ Pro W3" charset="-128"/>
                <a:sym typeface="Gill Sans" charset="0"/>
              </a:rPr>
              <a:t>Quyết </a:t>
            </a:r>
            <a:r>
              <a:rPr lang="en-US" sz="2200">
                <a:latin typeface="Gill Sans"/>
                <a:ea typeface="ヒラギノ角ゴ Pro W3" charset="-128"/>
                <a:sym typeface="Gill Sans" charset="0"/>
              </a:rPr>
              <a:t>định làm thế nào đạt được mục tiêu Sprint (thiết </a:t>
            </a:r>
            <a:r>
              <a:rPr lang="en-US" sz="2200" smtClean="0">
                <a:latin typeface="Gill Sans"/>
                <a:ea typeface="ヒラギノ角ゴ Pro W3" charset="-128"/>
                <a:sym typeface="Gill Sans" charset="0"/>
              </a:rPr>
              <a:t>kế)</a:t>
            </a:r>
          </a:p>
          <a:p>
            <a:pPr marL="285750" indent="-285750">
              <a:lnSpc>
                <a:spcPct val="150000"/>
              </a:lnSpc>
              <a:buFont typeface="Arial" panose="020B0604020202020204" pitchFamily="34" charset="0"/>
              <a:buChar char="•"/>
            </a:pPr>
            <a:r>
              <a:rPr lang="en-US" sz="2200" smtClean="0">
                <a:latin typeface="Gill Sans"/>
                <a:ea typeface="ヒラギノ角ゴ Pro W3" charset="-128"/>
                <a:sym typeface="Gill Sans" charset="0"/>
              </a:rPr>
              <a:t>Lập </a:t>
            </a:r>
            <a:r>
              <a:rPr lang="en-US" sz="2200">
                <a:latin typeface="Gill Sans"/>
                <a:ea typeface="ヒラギノ角ゴ Pro W3" charset="-128"/>
                <a:sym typeface="Gill Sans" charset="0"/>
              </a:rPr>
              <a:t>sprint backlog (tác vụ) từ các mục trong </a:t>
            </a:r>
            <a:r>
              <a:rPr lang="en-US" sz="2200" smtClean="0">
                <a:latin typeface="Gill Sans"/>
                <a:ea typeface="ヒラギノ角ゴ Pro W3" charset="-128"/>
                <a:sym typeface="Gill Sans" charset="0"/>
              </a:rPr>
              <a:t>Product Backlog </a:t>
            </a:r>
            <a:r>
              <a:rPr lang="en-US" sz="2200">
                <a:latin typeface="Gill Sans"/>
                <a:ea typeface="ヒラギノ角ゴ Pro W3" charset="-128"/>
                <a:sym typeface="Gill Sans" charset="0"/>
              </a:rPr>
              <a:t>(user stories / tính </a:t>
            </a:r>
            <a:r>
              <a:rPr lang="en-US" sz="2200" smtClean="0">
                <a:latin typeface="Gill Sans"/>
                <a:ea typeface="ヒラギノ角ゴ Pro W3" charset="-128"/>
                <a:sym typeface="Gill Sans" charset="0"/>
              </a:rPr>
              <a:t>năng)</a:t>
            </a:r>
          </a:p>
          <a:p>
            <a:pPr marL="285750" indent="-285750">
              <a:lnSpc>
                <a:spcPct val="150000"/>
              </a:lnSpc>
              <a:buFont typeface="Arial" panose="020B0604020202020204" pitchFamily="34" charset="0"/>
              <a:buChar char="•"/>
            </a:pPr>
            <a:r>
              <a:rPr lang="en-US" sz="2200" smtClean="0">
                <a:latin typeface="Gill Sans"/>
                <a:ea typeface="ヒラギノ角ゴ Pro W3" charset="-128"/>
                <a:sym typeface="Gill Sans" charset="0"/>
              </a:rPr>
              <a:t>Ước </a:t>
            </a:r>
            <a:r>
              <a:rPr lang="en-US" sz="2200">
                <a:latin typeface="Gill Sans"/>
                <a:ea typeface="ヒラギノ角ゴ Pro W3" charset="-128"/>
                <a:sym typeface="Gill Sans" charset="0"/>
              </a:rPr>
              <a:t>đoán thời gian hoàn </a:t>
            </a:r>
            <a:r>
              <a:rPr lang="en-US" sz="2200" smtClean="0">
                <a:latin typeface="Gill Sans"/>
                <a:ea typeface="ヒラギノ角ゴ Pro W3" charset="-128"/>
                <a:sym typeface="Gill Sans" charset="0"/>
              </a:rPr>
              <a:t>tất sprint</a:t>
            </a:r>
            <a:endParaRPr lang="en-US" sz="2200">
              <a:latin typeface="Gill Sans"/>
              <a:ea typeface="ヒラギノ角ゴ Pro W3" charset="-128"/>
              <a:sym typeface="Gill Sans" charset="0"/>
            </a:endParaRPr>
          </a:p>
          <a:p>
            <a:pPr marL="285750" indent="-285750">
              <a:lnSpc>
                <a:spcPct val="150000"/>
              </a:lnSpc>
              <a:buFont typeface="Arial" panose="020B0604020202020204" pitchFamily="34" charset="0"/>
              <a:buChar char="•"/>
            </a:pPr>
            <a:endParaRPr lang="en-US" sz="2200">
              <a:latin typeface="Gill Sans"/>
            </a:endParaRPr>
          </a:p>
        </p:txBody>
      </p:sp>
    </p:spTree>
    <p:extLst>
      <p:ext uri="{BB962C8B-B14F-4D97-AF65-F5344CB8AC3E}">
        <p14:creationId xmlns:p14="http://schemas.microsoft.com/office/powerpoint/2010/main" val="210494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arn(inVertical)">
                                      <p:cBhvr>
                                        <p:cTn id="13" dur="500"/>
                                        <p:tgtEl>
                                          <p:spTgt spid="7">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arn(inVertical)">
                                      <p:cBhvr>
                                        <p:cTn id="16" dur="500"/>
                                        <p:tgtEl>
                                          <p:spTgt spid="7">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barn(inVertical)">
                                      <p:cBhvr>
                                        <p:cTn id="19" dur="500"/>
                                        <p:tgtEl>
                                          <p:spTgt spid="7">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barn(inVertical)">
                                      <p:cBhvr>
                                        <p:cTn id="22" dur="500"/>
                                        <p:tgtEl>
                                          <p:spTgt spid="7">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barn(inVertical)">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2480" y="5944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22</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40755"/>
            <a:ext cx="9144000" cy="3776489"/>
          </a:xfrm>
          <a:prstGeom prst="rect">
            <a:avLst/>
          </a:prstGeom>
        </p:spPr>
      </p:pic>
      <p:sp>
        <p:nvSpPr>
          <p:cNvPr id="9" name="TextBox 8"/>
          <p:cNvSpPr txBox="1"/>
          <p:nvPr/>
        </p:nvSpPr>
        <p:spPr>
          <a:xfrm>
            <a:off x="1004553" y="687162"/>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990771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23</a:t>
            </a:fld>
            <a:endParaRPr lang="en-US"/>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687"/>
          <a:stretch/>
        </p:blipFill>
        <p:spPr>
          <a:xfrm>
            <a:off x="12879" y="926653"/>
            <a:ext cx="9144000" cy="5034947"/>
          </a:xfrm>
          <a:prstGeom prst="rect">
            <a:avLst/>
          </a:prstGeom>
        </p:spPr>
      </p:pic>
      <p:sp>
        <p:nvSpPr>
          <p:cNvPr id="9" name="TextBox 8"/>
          <p:cNvSpPr txBox="1"/>
          <p:nvPr/>
        </p:nvSpPr>
        <p:spPr>
          <a:xfrm>
            <a:off x="1045496" y="464988"/>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316295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24</a:t>
            </a:fld>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64427"/>
            <a:ext cx="9144000" cy="5129146"/>
          </a:xfrm>
          <a:prstGeom prst="rect">
            <a:avLst/>
          </a:prstGeom>
        </p:spPr>
      </p:pic>
      <p:sp>
        <p:nvSpPr>
          <p:cNvPr id="9" name="TextBox 8"/>
          <p:cNvSpPr txBox="1"/>
          <p:nvPr/>
        </p:nvSpPr>
        <p:spPr>
          <a:xfrm>
            <a:off x="1018201" y="301159"/>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8093787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25</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521" y="1971471"/>
            <a:ext cx="7582958" cy="2915057"/>
          </a:xfrm>
          <a:prstGeom prst="rect">
            <a:avLst/>
          </a:prstGeom>
        </p:spPr>
      </p:pic>
      <p:sp>
        <p:nvSpPr>
          <p:cNvPr id="9" name="TextBox 8"/>
          <p:cNvSpPr txBox="1"/>
          <p:nvPr/>
        </p:nvSpPr>
        <p:spPr>
          <a:xfrm>
            <a:off x="1004553" y="687162"/>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384453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26</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77186"/>
            <a:ext cx="9144000" cy="5103628"/>
          </a:xfrm>
          <a:prstGeom prst="rect">
            <a:avLst/>
          </a:prstGeom>
        </p:spPr>
      </p:pic>
      <p:sp>
        <p:nvSpPr>
          <p:cNvPr id="9" name="TextBox 8"/>
          <p:cNvSpPr txBox="1"/>
          <p:nvPr/>
        </p:nvSpPr>
        <p:spPr>
          <a:xfrm>
            <a:off x="1086440" y="301159"/>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189295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27</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10" y="1028365"/>
            <a:ext cx="8097380" cy="4801270"/>
          </a:xfrm>
          <a:prstGeom prst="rect">
            <a:avLst/>
          </a:prstGeom>
        </p:spPr>
      </p:pic>
      <p:sp>
        <p:nvSpPr>
          <p:cNvPr id="9" name="TextBox 8"/>
          <p:cNvSpPr txBox="1"/>
          <p:nvPr/>
        </p:nvSpPr>
        <p:spPr>
          <a:xfrm>
            <a:off x="1249251" y="342870"/>
            <a:ext cx="4134118" cy="461665"/>
          </a:xfrm>
          <a:prstGeom prst="rect">
            <a:avLst/>
          </a:prstGeom>
          <a:noFill/>
        </p:spPr>
        <p:txBody>
          <a:bodyPr wrap="square" rtlCol="0">
            <a:spAutoFit/>
          </a:bodyPr>
          <a:lstStyle/>
          <a:p>
            <a:pPr>
              <a:buClr>
                <a:srgbClr val="FFFFFF"/>
              </a:buClr>
              <a:buSzPct val="125000"/>
              <a:buFont typeface="Gill Sans" pitchFamily="1" charset="0"/>
              <a:buChar char="•"/>
            </a:pPr>
            <a:r>
              <a:rPr lang="en-US" altLang="en-US" sz="2400" b="1">
                <a:solidFill>
                  <a:srgbClr val="00B0F0"/>
                </a:solidFill>
                <a:latin typeface="Gill Sans"/>
              </a:rPr>
              <a:t>Sprint Planning </a:t>
            </a:r>
            <a:r>
              <a:rPr lang="en-US" altLang="en-US" sz="2400" b="1" smtClean="0">
                <a:solidFill>
                  <a:srgbClr val="00B0F0"/>
                </a:solidFill>
                <a:latin typeface="Gill Sans"/>
              </a:rPr>
              <a:t>Meeting</a:t>
            </a:r>
            <a:endParaRPr lang="en-US" altLang="en-US" sz="2400" b="1">
              <a:solidFill>
                <a:srgbClr val="00B0F0"/>
              </a:solidFill>
              <a:latin typeface="Gill Sans"/>
            </a:endParaRPr>
          </a:p>
        </p:txBody>
      </p:sp>
    </p:spTree>
    <p:extLst>
      <p:ext uri="{BB962C8B-B14F-4D97-AF65-F5344CB8AC3E}">
        <p14:creationId xmlns:p14="http://schemas.microsoft.com/office/powerpoint/2010/main" val="3436637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28</a:t>
            </a:fld>
            <a:endParaRPr lang="en-US"/>
          </a:p>
        </p:txBody>
      </p:sp>
      <p:sp>
        <p:nvSpPr>
          <p:cNvPr id="2" name="TextBox 1"/>
          <p:cNvSpPr txBox="1"/>
          <p:nvPr/>
        </p:nvSpPr>
        <p:spPr>
          <a:xfrm>
            <a:off x="875762" y="555406"/>
            <a:ext cx="6864439" cy="523220"/>
          </a:xfrm>
          <a:prstGeom prst="rect">
            <a:avLst/>
          </a:prstGeom>
          <a:noFill/>
        </p:spPr>
        <p:txBody>
          <a:bodyPr wrap="square" rtlCol="0">
            <a:spAutoFit/>
          </a:bodyPr>
          <a:lstStyle/>
          <a:p>
            <a:r>
              <a:rPr lang="en-US" sz="2800" b="1" smtClean="0">
                <a:solidFill>
                  <a:srgbClr val="00B0F0"/>
                </a:solidFill>
                <a:latin typeface="Gill Sans"/>
              </a:rPr>
              <a:t>Daily Scrum </a:t>
            </a:r>
            <a:endParaRPr lang="en-US" sz="2800" b="1">
              <a:solidFill>
                <a:srgbClr val="00B0F0"/>
              </a:solidFill>
              <a:latin typeface="Gill Sans"/>
            </a:endParaRPr>
          </a:p>
        </p:txBody>
      </p:sp>
      <p:sp>
        <p:nvSpPr>
          <p:cNvPr id="9" name="Rectangle 2"/>
          <p:cNvSpPr txBox="1">
            <a:spLocks noChangeArrowheads="1"/>
          </p:cNvSpPr>
          <p:nvPr/>
        </p:nvSpPr>
        <p:spPr>
          <a:xfrm>
            <a:off x="239869" y="1683278"/>
            <a:ext cx="7912458" cy="467307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041400" indent="-342900" algn="just">
              <a:lnSpc>
                <a:spcPct val="80000"/>
              </a:lnSpc>
              <a:buFont typeface="Wingdings" panose="05000000000000000000" pitchFamily="2" charset="2"/>
              <a:buChar char="§"/>
            </a:pPr>
            <a:r>
              <a:rPr lang="en-US" altLang="en-US" sz="2000" smtClean="0">
                <a:latin typeface="Gill Sans"/>
              </a:rPr>
              <a:t>Thông số</a:t>
            </a:r>
          </a:p>
          <a:p>
            <a:pPr marL="1384300" lvl="1" indent="-342900" algn="just">
              <a:lnSpc>
                <a:spcPct val="80000"/>
              </a:lnSpc>
              <a:spcBef>
                <a:spcPts val="1500"/>
              </a:spcBef>
              <a:buFont typeface="Arial" panose="020B0604020202020204" pitchFamily="34" charset="0"/>
              <a:buChar char="•"/>
            </a:pPr>
            <a:r>
              <a:rPr lang="en-US" altLang="en-US" smtClean="0">
                <a:latin typeface="Gill Sans"/>
              </a:rPr>
              <a:t>Hàng ngày</a:t>
            </a:r>
          </a:p>
          <a:p>
            <a:pPr marL="1384300" lvl="1" indent="-342900" algn="just">
              <a:lnSpc>
                <a:spcPct val="80000"/>
              </a:lnSpc>
              <a:spcBef>
                <a:spcPts val="1500"/>
              </a:spcBef>
              <a:buFont typeface="Arial" panose="020B0604020202020204" pitchFamily="34" charset="0"/>
              <a:buChar char="•"/>
            </a:pPr>
            <a:r>
              <a:rPr lang="en-US" altLang="en-US" smtClean="0">
                <a:latin typeface="Gill Sans"/>
              </a:rPr>
              <a:t>15 phút</a:t>
            </a:r>
          </a:p>
          <a:p>
            <a:pPr marL="1384300" lvl="1" indent="-342900" algn="just">
              <a:lnSpc>
                <a:spcPct val="80000"/>
              </a:lnSpc>
              <a:spcBef>
                <a:spcPts val="1500"/>
              </a:spcBef>
              <a:buFont typeface="Arial" panose="020B0604020202020204" pitchFamily="34" charset="0"/>
              <a:buChar char="•"/>
            </a:pPr>
            <a:r>
              <a:rPr lang="en-US" altLang="en-US" smtClean="0">
                <a:latin typeface="Gill Sans"/>
              </a:rPr>
              <a:t>Họp đứng</a:t>
            </a:r>
          </a:p>
          <a:p>
            <a:pPr marL="1041400" indent="-342900" algn="just">
              <a:lnSpc>
                <a:spcPct val="80000"/>
              </a:lnSpc>
              <a:spcBef>
                <a:spcPts val="1500"/>
              </a:spcBef>
              <a:buFont typeface="Wingdings" panose="05000000000000000000" pitchFamily="2" charset="2"/>
              <a:buChar char="§"/>
            </a:pPr>
            <a:r>
              <a:rPr lang="en-US" altLang="en-US" sz="2000">
                <a:latin typeface="Gill Sans"/>
              </a:rPr>
              <a:t>Là chìa khóa của sự thanh tra và </a:t>
            </a:r>
            <a:r>
              <a:rPr lang="en-US" altLang="en-US" sz="2000" smtClean="0">
                <a:latin typeface="Gill Sans"/>
              </a:rPr>
              <a:t>thích nghi trong scrum</a:t>
            </a:r>
          </a:p>
          <a:p>
            <a:pPr marL="1041400" indent="-342900" algn="just">
              <a:lnSpc>
                <a:spcPct val="80000"/>
              </a:lnSpc>
              <a:spcBef>
                <a:spcPts val="1500"/>
              </a:spcBef>
              <a:buFont typeface="Wingdings" panose="05000000000000000000" pitchFamily="2" charset="2"/>
              <a:buChar char="§"/>
            </a:pPr>
            <a:r>
              <a:rPr lang="en-US" altLang="en-US" sz="2000" smtClean="0">
                <a:latin typeface="Gill Sans"/>
              </a:rPr>
              <a:t>Mỗi ng</a:t>
            </a:r>
            <a:r>
              <a:rPr lang="vi-VN" altLang="en-US" sz="2000" smtClean="0">
                <a:latin typeface="Gill Sans"/>
              </a:rPr>
              <a:t>ười</a:t>
            </a:r>
            <a:r>
              <a:rPr lang="en-US" altLang="en-US" sz="2000" smtClean="0">
                <a:latin typeface="Gill Sans"/>
              </a:rPr>
              <a:t> trả </a:t>
            </a:r>
            <a:r>
              <a:rPr lang="en-US" altLang="en-US" sz="2000">
                <a:latin typeface="Gill Sans"/>
              </a:rPr>
              <a:t>lời 3 câu hỏi :</a:t>
            </a:r>
          </a:p>
          <a:p>
            <a:pPr marL="1498600" lvl="1" indent="-342900" algn="just">
              <a:lnSpc>
                <a:spcPct val="80000"/>
              </a:lnSpc>
              <a:spcBef>
                <a:spcPts val="1500"/>
              </a:spcBef>
              <a:buFont typeface="Wingdings" panose="05000000000000000000" pitchFamily="2" charset="2"/>
              <a:buChar char="§"/>
            </a:pPr>
            <a:r>
              <a:rPr lang="en-US" altLang="en-US" b="1">
                <a:solidFill>
                  <a:srgbClr val="FF0000"/>
                </a:solidFill>
                <a:latin typeface="Gill Sans"/>
              </a:rPr>
              <a:t>Tôi đã làm gì hôm tr</a:t>
            </a:r>
            <a:r>
              <a:rPr lang="vi-VN" altLang="en-US" b="1">
                <a:solidFill>
                  <a:srgbClr val="FF0000"/>
                </a:solidFill>
                <a:latin typeface="Gill Sans"/>
              </a:rPr>
              <a:t>ước</a:t>
            </a:r>
            <a:r>
              <a:rPr lang="en-US" altLang="en-US" b="1">
                <a:solidFill>
                  <a:srgbClr val="FF0000"/>
                </a:solidFill>
                <a:latin typeface="Gill Sans"/>
              </a:rPr>
              <a:t> ?</a:t>
            </a:r>
          </a:p>
          <a:p>
            <a:pPr marL="1498600" lvl="1" indent="-342900" algn="just">
              <a:lnSpc>
                <a:spcPct val="80000"/>
              </a:lnSpc>
              <a:spcBef>
                <a:spcPts val="1500"/>
              </a:spcBef>
              <a:buFont typeface="Wingdings" panose="05000000000000000000" pitchFamily="2" charset="2"/>
              <a:buChar char="§"/>
            </a:pPr>
            <a:r>
              <a:rPr lang="en-US" altLang="en-US" b="1">
                <a:solidFill>
                  <a:srgbClr val="FF0000"/>
                </a:solidFill>
                <a:latin typeface="Gill Sans"/>
              </a:rPr>
              <a:t>Tôi làm gì hôm nay ?</a:t>
            </a:r>
          </a:p>
          <a:p>
            <a:pPr marL="1498600" lvl="1" indent="-342900" algn="just">
              <a:lnSpc>
                <a:spcPct val="80000"/>
              </a:lnSpc>
              <a:spcBef>
                <a:spcPts val="1500"/>
              </a:spcBef>
              <a:buFont typeface="Wingdings" panose="05000000000000000000" pitchFamily="2" charset="2"/>
              <a:buChar char="§"/>
            </a:pPr>
            <a:r>
              <a:rPr lang="en-US" altLang="en-US" b="1">
                <a:solidFill>
                  <a:srgbClr val="FF0000"/>
                </a:solidFill>
                <a:latin typeface="Gill Sans"/>
              </a:rPr>
              <a:t>Các trở ngại là gì </a:t>
            </a:r>
            <a:r>
              <a:rPr lang="en-US" altLang="en-US" b="1" smtClean="0">
                <a:solidFill>
                  <a:srgbClr val="FF0000"/>
                </a:solidFill>
                <a:latin typeface="Gill Sans"/>
              </a:rPr>
              <a:t>?</a:t>
            </a:r>
            <a:endParaRPr lang="en-US" altLang="en-US" smtClean="0">
              <a:latin typeface="Gill Sans"/>
            </a:endParaRPr>
          </a:p>
          <a:p>
            <a:pPr marL="1041400" indent="-342900" algn="just">
              <a:lnSpc>
                <a:spcPct val="80000"/>
              </a:lnSpc>
              <a:spcBef>
                <a:spcPts val="1500"/>
              </a:spcBef>
              <a:buFont typeface="Wingdings" panose="05000000000000000000" pitchFamily="2" charset="2"/>
              <a:buChar char="§"/>
            </a:pPr>
            <a:r>
              <a:rPr lang="en-US" altLang="en-US" sz="2000" smtClean="0">
                <a:latin typeface="Gill Sans"/>
              </a:rPr>
              <a:t>Các </a:t>
            </a:r>
            <a:r>
              <a:rPr lang="en-US" altLang="en-US" sz="2000">
                <a:latin typeface="Gill Sans"/>
              </a:rPr>
              <a:t>thành viên báo cáo cho nhau chứ không báo </a:t>
            </a:r>
            <a:r>
              <a:rPr lang="en-US" altLang="en-US" sz="2000" smtClean="0">
                <a:latin typeface="Gill Sans"/>
              </a:rPr>
              <a:t>cáo cho Scrum Master</a:t>
            </a:r>
          </a:p>
        </p:txBody>
      </p:sp>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3619" y="759144"/>
            <a:ext cx="4555455" cy="2479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9913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1000"/>
                                        <p:tgtEl>
                                          <p:spTgt spid="9">
                                            <p:txEl>
                                              <p:pRg st="4" end="4"/>
                                            </p:txEl>
                                          </p:spTgt>
                                        </p:tgtEl>
                                      </p:cBhvr>
                                    </p:animEffect>
                                    <p:anim calcmode="lin" valueType="num">
                                      <p:cBhvr>
                                        <p:cTn id="2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1000"/>
                                        <p:tgtEl>
                                          <p:spTgt spid="9">
                                            <p:txEl>
                                              <p:pRg st="5" end="5"/>
                                            </p:txEl>
                                          </p:spTgt>
                                        </p:tgtEl>
                                      </p:cBhvr>
                                    </p:animEffect>
                                    <p:anim calcmode="lin" valueType="num">
                                      <p:cBhvr>
                                        <p:cTn id="31"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1000"/>
                                        <p:tgtEl>
                                          <p:spTgt spid="9">
                                            <p:txEl>
                                              <p:pRg st="6" end="6"/>
                                            </p:txEl>
                                          </p:spTgt>
                                        </p:tgtEl>
                                      </p:cBhvr>
                                    </p:animEffect>
                                    <p:anim calcmode="lin" valueType="num">
                                      <p:cBhvr>
                                        <p:cTn id="36"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6" end="6"/>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1000"/>
                                        <p:tgtEl>
                                          <p:spTgt spid="9">
                                            <p:txEl>
                                              <p:pRg st="7" end="7"/>
                                            </p:txEl>
                                          </p:spTgt>
                                        </p:tgtEl>
                                      </p:cBhvr>
                                    </p:animEffect>
                                    <p:anim calcmode="lin" valueType="num">
                                      <p:cBhvr>
                                        <p:cTn id="41"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7" end="7"/>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animEffect transition="in" filter="fade">
                                      <p:cBhvr>
                                        <p:cTn id="45" dur="1000"/>
                                        <p:tgtEl>
                                          <p:spTgt spid="9">
                                            <p:txEl>
                                              <p:pRg st="8" end="8"/>
                                            </p:txEl>
                                          </p:spTgt>
                                        </p:tgtEl>
                                      </p:cBhvr>
                                    </p:animEffect>
                                    <p:anim calcmode="lin" valueType="num">
                                      <p:cBhvr>
                                        <p:cTn id="46"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9" end="9"/>
                                            </p:txEl>
                                          </p:spTgt>
                                        </p:tgtEl>
                                        <p:attrNameLst>
                                          <p:attrName>style.visibility</p:attrName>
                                        </p:attrNameLst>
                                      </p:cBhvr>
                                      <p:to>
                                        <p:strVal val="visible"/>
                                      </p:to>
                                    </p:set>
                                    <p:animEffect transition="in" filter="fade">
                                      <p:cBhvr>
                                        <p:cTn id="52" dur="1000"/>
                                        <p:tgtEl>
                                          <p:spTgt spid="9">
                                            <p:txEl>
                                              <p:pRg st="9" end="9"/>
                                            </p:txEl>
                                          </p:spTgt>
                                        </p:tgtEl>
                                      </p:cBhvr>
                                    </p:animEffect>
                                    <p:anim calcmode="lin" valueType="num">
                                      <p:cBhvr>
                                        <p:cTn id="53"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29</a:t>
            </a:fld>
            <a:endParaRPr lang="en-US"/>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5787"/>
          <a:stretch/>
        </p:blipFill>
        <p:spPr>
          <a:xfrm>
            <a:off x="167483" y="1134721"/>
            <a:ext cx="8783276" cy="4930323"/>
          </a:xfrm>
          <a:prstGeom prst="rect">
            <a:avLst/>
          </a:prstGeom>
        </p:spPr>
      </p:pic>
      <p:sp>
        <p:nvSpPr>
          <p:cNvPr id="9" name="TextBox 8"/>
          <p:cNvSpPr txBox="1"/>
          <p:nvPr/>
        </p:nvSpPr>
        <p:spPr>
          <a:xfrm>
            <a:off x="916706" y="528996"/>
            <a:ext cx="6864439" cy="523220"/>
          </a:xfrm>
          <a:prstGeom prst="rect">
            <a:avLst/>
          </a:prstGeom>
          <a:noFill/>
        </p:spPr>
        <p:txBody>
          <a:bodyPr wrap="square" rtlCol="0">
            <a:spAutoFit/>
          </a:bodyPr>
          <a:lstStyle/>
          <a:p>
            <a:r>
              <a:rPr lang="en-US" sz="2800" b="1" smtClean="0">
                <a:solidFill>
                  <a:srgbClr val="00B0F0"/>
                </a:solidFill>
                <a:latin typeface="Gill Sans"/>
              </a:rPr>
              <a:t>Daily Scrum </a:t>
            </a:r>
            <a:endParaRPr lang="en-US" sz="2800" b="1">
              <a:solidFill>
                <a:srgbClr val="00B0F0"/>
              </a:solidFill>
              <a:latin typeface="Gill Sans"/>
            </a:endParaRPr>
          </a:p>
        </p:txBody>
      </p:sp>
    </p:spTree>
    <p:extLst>
      <p:ext uri="{BB962C8B-B14F-4D97-AF65-F5344CB8AC3E}">
        <p14:creationId xmlns:p14="http://schemas.microsoft.com/office/powerpoint/2010/main" val="1569044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gray">
          <a:xfrm>
            <a:off x="1355725" y="3876899"/>
            <a:ext cx="5073650" cy="503238"/>
          </a:xfrm>
          <a:prstGeom prst="roundRect">
            <a:avLst>
              <a:gd name="adj" fmla="val 50000"/>
            </a:avLst>
          </a:prstGeom>
          <a:noFill/>
          <a:ln w="28575">
            <a:solidFill>
              <a:schemeClr val="folHlink"/>
            </a:solidFill>
            <a:round/>
            <a:headEnd/>
            <a:tailEnd/>
          </a:ln>
          <a:effectLst/>
        </p:spPr>
        <p:txBody>
          <a:bodyPr wrap="none" anchor="ctr"/>
          <a:lstStyle/>
          <a:p>
            <a:endParaRPr lang="en-US">
              <a:solidFill>
                <a:schemeClr val="bg1">
                  <a:lumMod val="85000"/>
                </a:schemeClr>
              </a:solidFill>
            </a:endParaRPr>
          </a:p>
        </p:txBody>
      </p:sp>
      <p:sp>
        <p:nvSpPr>
          <p:cNvPr id="6147" name="AutoShape 3"/>
          <p:cNvSpPr>
            <a:spLocks noChangeArrowheads="1"/>
          </p:cNvSpPr>
          <p:nvPr/>
        </p:nvSpPr>
        <p:spPr bwMode="gray">
          <a:xfrm>
            <a:off x="1355725" y="3038699"/>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solidFill>
                <a:schemeClr val="bg1">
                  <a:lumMod val="85000"/>
                </a:schemeClr>
              </a:solidFill>
            </a:endParaRPr>
          </a:p>
        </p:txBody>
      </p:sp>
      <p:sp>
        <p:nvSpPr>
          <p:cNvPr id="6148" name="AutoShape 4"/>
          <p:cNvSpPr>
            <a:spLocks noChangeArrowheads="1"/>
          </p:cNvSpPr>
          <p:nvPr/>
        </p:nvSpPr>
        <p:spPr bwMode="gray">
          <a:xfrm>
            <a:off x="1355725" y="2200499"/>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solidFill>
                <a:schemeClr val="bg1">
                  <a:lumMod val="85000"/>
                </a:schemeClr>
              </a:solidFill>
            </a:endParaRPr>
          </a:p>
        </p:txBody>
      </p:sp>
      <p:sp>
        <p:nvSpPr>
          <p:cNvPr id="6149" name="AutoShape 5"/>
          <p:cNvSpPr>
            <a:spLocks noChangeArrowheads="1"/>
          </p:cNvSpPr>
          <p:nvPr/>
        </p:nvSpPr>
        <p:spPr bwMode="gray">
          <a:xfrm>
            <a:off x="1355725" y="1360712"/>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p>
        </p:txBody>
      </p:sp>
      <p:sp>
        <p:nvSpPr>
          <p:cNvPr id="6150" name="Rectangle 6"/>
          <p:cNvSpPr>
            <a:spLocks noGrp="1" noChangeArrowheads="1"/>
          </p:cNvSpPr>
          <p:nvPr>
            <p:ph type="title"/>
          </p:nvPr>
        </p:nvSpPr>
        <p:spPr/>
        <p:txBody>
          <a:bodyPr/>
          <a:lstStyle/>
          <a:p>
            <a:r>
              <a:rPr lang="en-US" b="1" err="1" smtClean="0">
                <a:latin typeface="Gill Sans (Body)"/>
              </a:rPr>
              <a:t>Nội</a:t>
            </a:r>
            <a:r>
              <a:rPr lang="en-US" b="1" smtClean="0">
                <a:latin typeface="Gill Sans (Body)"/>
              </a:rPr>
              <a:t> dung</a:t>
            </a:r>
            <a:endParaRPr lang="en-US" b="1">
              <a:latin typeface="Gill Sans (Body)"/>
            </a:endParaRPr>
          </a:p>
        </p:txBody>
      </p:sp>
      <p:grpSp>
        <p:nvGrpSpPr>
          <p:cNvPr id="6151" name="Group 7"/>
          <p:cNvGrpSpPr>
            <a:grpSpLocks/>
          </p:cNvGrpSpPr>
          <p:nvPr/>
        </p:nvGrpSpPr>
        <p:grpSpPr bwMode="auto">
          <a:xfrm>
            <a:off x="1276350" y="1343249"/>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1322388" y="1311499"/>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1</a:t>
            </a:r>
          </a:p>
        </p:txBody>
      </p:sp>
      <p:grpSp>
        <p:nvGrpSpPr>
          <p:cNvPr id="6155" name="Group 11"/>
          <p:cNvGrpSpPr>
            <a:grpSpLocks/>
          </p:cNvGrpSpPr>
          <p:nvPr/>
        </p:nvGrpSpPr>
        <p:grpSpPr bwMode="auto">
          <a:xfrm>
            <a:off x="1276350" y="2183037"/>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solidFill>
                  <a:schemeClr val="bg1">
                    <a:lumMod val="85000"/>
                  </a:schemeClr>
                </a:solidFill>
              </a:endParaRPr>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1327150" y="2151287"/>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2</a:t>
            </a:r>
          </a:p>
        </p:txBody>
      </p:sp>
      <p:grpSp>
        <p:nvGrpSpPr>
          <p:cNvPr id="6159" name="Group 15"/>
          <p:cNvGrpSpPr>
            <a:grpSpLocks/>
          </p:cNvGrpSpPr>
          <p:nvPr/>
        </p:nvGrpSpPr>
        <p:grpSpPr bwMode="auto">
          <a:xfrm>
            <a:off x="1276350" y="3021237"/>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solidFill>
                  <a:schemeClr val="bg1">
                    <a:lumMod val="85000"/>
                  </a:schemeClr>
                </a:solidFill>
              </a:endParaRPr>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1330325" y="2989487"/>
            <a:ext cx="31432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3</a:t>
            </a:r>
          </a:p>
        </p:txBody>
      </p:sp>
      <p:grpSp>
        <p:nvGrpSpPr>
          <p:cNvPr id="6163" name="Group 19"/>
          <p:cNvGrpSpPr>
            <a:grpSpLocks/>
          </p:cNvGrpSpPr>
          <p:nvPr/>
        </p:nvGrpSpPr>
        <p:grpSpPr bwMode="auto">
          <a:xfrm>
            <a:off x="1276350" y="3859437"/>
            <a:ext cx="523875" cy="527050"/>
            <a:chOff x="1188" y="2532"/>
            <a:chExt cx="330" cy="332"/>
          </a:xfrm>
        </p:grpSpPr>
        <p:sp>
          <p:nvSpPr>
            <p:cNvPr id="6164" name="Oval 20"/>
            <p:cNvSpPr>
              <a:spLocks noChangeArrowheads="1"/>
            </p:cNvSpPr>
            <p:nvPr/>
          </p:nvSpPr>
          <p:spPr bwMode="gray">
            <a:xfrm>
              <a:off x="1188" y="2533"/>
              <a:ext cx="330" cy="331"/>
            </a:xfrm>
            <a:prstGeom prst="ellipse">
              <a:avLst/>
            </a:prstGeom>
            <a:solidFill>
              <a:schemeClr val="folHlink"/>
            </a:solidFill>
            <a:ln w="9525">
              <a:noFill/>
              <a:round/>
              <a:headEnd/>
              <a:tailEnd/>
            </a:ln>
            <a:effectLst/>
          </p:spPr>
          <p:txBody>
            <a:bodyPr wrap="none" anchor="ctr"/>
            <a:lstStyle/>
            <a:p>
              <a:endParaRPr lang="en-US">
                <a:solidFill>
                  <a:schemeClr val="bg1">
                    <a:lumMod val="85000"/>
                  </a:schemeClr>
                </a:solidFill>
              </a:endParaRPr>
            </a:p>
          </p:txBody>
        </p:sp>
        <p:pic>
          <p:nvPicPr>
            <p:cNvPr id="6165" name="Picture 21" descr="drop"/>
            <p:cNvPicPr>
              <a:picLocks noChangeAspect="1" noChangeArrowheads="1"/>
            </p:cNvPicPr>
            <p:nvPr/>
          </p:nvPicPr>
          <p:blipFill>
            <a:blip r:embed="rId3" cstate="print"/>
            <a:srcRect/>
            <a:stretch>
              <a:fillRect/>
            </a:stretch>
          </p:blipFill>
          <p:spPr bwMode="gray">
            <a:xfrm>
              <a:off x="1190" y="2532"/>
              <a:ext cx="328" cy="329"/>
            </a:xfrm>
            <a:prstGeom prst="rect">
              <a:avLst/>
            </a:prstGeom>
            <a:noFill/>
          </p:spPr>
        </p:pic>
      </p:grpSp>
      <p:sp>
        <p:nvSpPr>
          <p:cNvPr id="6166" name="Text Box 22"/>
          <p:cNvSpPr txBox="1">
            <a:spLocks noChangeArrowheads="1"/>
          </p:cNvSpPr>
          <p:nvPr/>
        </p:nvSpPr>
        <p:spPr bwMode="gray">
          <a:xfrm>
            <a:off x="1322388" y="3827687"/>
            <a:ext cx="32702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4</a:t>
            </a:r>
          </a:p>
        </p:txBody>
      </p:sp>
      <p:sp>
        <p:nvSpPr>
          <p:cNvPr id="6167" name="Text Box 23"/>
          <p:cNvSpPr txBox="1">
            <a:spLocks noChangeArrowheads="1"/>
          </p:cNvSpPr>
          <p:nvPr/>
        </p:nvSpPr>
        <p:spPr bwMode="gray">
          <a:xfrm>
            <a:off x="1851025" y="1381349"/>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cs typeface="Arial" charset="0"/>
              </a:rPr>
              <a:t>Giới</a:t>
            </a:r>
            <a:r>
              <a:rPr lang="en-US" sz="2400" b="1" smtClean="0">
                <a:cs typeface="Arial" charset="0"/>
              </a:rPr>
              <a:t> </a:t>
            </a:r>
            <a:r>
              <a:rPr lang="en-US" sz="2400" b="1" err="1" smtClean="0">
                <a:cs typeface="Arial" charset="0"/>
              </a:rPr>
              <a:t>thiệu</a:t>
            </a:r>
            <a:r>
              <a:rPr lang="en-US" sz="2400" b="1" smtClean="0">
                <a:cs typeface="Arial" charset="0"/>
              </a:rPr>
              <a:t> Scrum </a:t>
            </a:r>
            <a:endParaRPr lang="en-US" sz="2400" b="1">
              <a:cs typeface="Arial" charset="0"/>
            </a:endParaRPr>
          </a:p>
        </p:txBody>
      </p:sp>
      <p:sp>
        <p:nvSpPr>
          <p:cNvPr id="6168" name="Text Box 24"/>
          <p:cNvSpPr txBox="1">
            <a:spLocks noChangeArrowheads="1"/>
          </p:cNvSpPr>
          <p:nvPr/>
        </p:nvSpPr>
        <p:spPr bwMode="gray">
          <a:xfrm>
            <a:off x="1851025" y="22211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&amp; CMMI	  </a:t>
            </a:r>
            <a:endParaRPr lang="en-US" sz="2400" b="1">
              <a:solidFill>
                <a:schemeClr val="bg1">
                  <a:lumMod val="85000"/>
                </a:schemeClr>
              </a:solidFill>
              <a:cs typeface="Arial" charset="0"/>
            </a:endParaRPr>
          </a:p>
        </p:txBody>
      </p:sp>
      <p:sp>
        <p:nvSpPr>
          <p:cNvPr id="6169" name="Text Box 25"/>
          <p:cNvSpPr txBox="1">
            <a:spLocks noChangeArrowheads="1"/>
          </p:cNvSpPr>
          <p:nvPr/>
        </p:nvSpPr>
        <p:spPr bwMode="gray">
          <a:xfrm>
            <a:off x="1851025" y="30593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&amp; </a:t>
            </a:r>
            <a:r>
              <a:rPr lang="en-US" sz="2400" b="1" err="1" smtClean="0">
                <a:solidFill>
                  <a:schemeClr val="bg1">
                    <a:lumMod val="85000"/>
                  </a:schemeClr>
                </a:solidFill>
                <a:cs typeface="Arial" charset="0"/>
              </a:rPr>
              <a:t>Phương</a:t>
            </a:r>
            <a:r>
              <a:rPr lang="en-US" sz="2400" b="1">
                <a:solidFill>
                  <a:schemeClr val="bg1">
                    <a:lumMod val="85000"/>
                  </a:schemeClr>
                </a:solidFill>
                <a:cs typeface="Arial" charset="0"/>
              </a:rPr>
              <a:t> </a:t>
            </a:r>
            <a:r>
              <a:rPr lang="en-US" sz="2400" b="1" err="1" smtClean="0">
                <a:solidFill>
                  <a:schemeClr val="bg1">
                    <a:lumMod val="85000"/>
                  </a:schemeClr>
                </a:solidFill>
                <a:cs typeface="Arial" charset="0"/>
              </a:rPr>
              <a:t>pháp</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khác</a:t>
            </a:r>
            <a:endParaRPr lang="en-US" sz="2400" b="1">
              <a:solidFill>
                <a:schemeClr val="bg1">
                  <a:lumMod val="85000"/>
                </a:schemeClr>
              </a:solidFill>
              <a:cs typeface="Arial" charset="0"/>
            </a:endParaRPr>
          </a:p>
        </p:txBody>
      </p:sp>
      <p:sp>
        <p:nvSpPr>
          <p:cNvPr id="6170" name="Text Box 26"/>
          <p:cNvSpPr txBox="1">
            <a:spLocks noChangeArrowheads="1"/>
          </p:cNvSpPr>
          <p:nvPr/>
        </p:nvSpPr>
        <p:spPr bwMode="gray">
          <a:xfrm>
            <a:off x="1851025" y="3899124"/>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Tổng</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kết</a:t>
            </a:r>
            <a:r>
              <a:rPr lang="en-US" sz="2400" b="1" smtClean="0">
                <a:solidFill>
                  <a:schemeClr val="bg1">
                    <a:lumMod val="85000"/>
                  </a:schemeClr>
                </a:solidFill>
                <a:cs typeface="Arial" charset="0"/>
              </a:rPr>
              <a:t> &amp; </a:t>
            </a:r>
            <a:r>
              <a:rPr lang="en-US" sz="2400" b="1" err="1" smtClean="0">
                <a:solidFill>
                  <a:schemeClr val="bg1">
                    <a:lumMod val="85000"/>
                  </a:schemeClr>
                </a:solidFill>
                <a:cs typeface="Arial" charset="0"/>
              </a:rPr>
              <a:t>Trả</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lời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câu</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hỏi</a:t>
            </a:r>
            <a:r>
              <a:rPr lang="en-US" sz="2400" b="1" smtClean="0">
                <a:solidFill>
                  <a:schemeClr val="bg1">
                    <a:lumMod val="85000"/>
                  </a:schemeClr>
                </a:solidFill>
                <a:cs typeface="Arial" charset="0"/>
              </a:rPr>
              <a:t>     </a:t>
            </a:r>
            <a:endParaRPr lang="en-US" sz="2400" b="1">
              <a:solidFill>
                <a:schemeClr val="bg1">
                  <a:lumMod val="85000"/>
                </a:schemeClr>
              </a:solidFill>
              <a:cs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83" y="3880175"/>
            <a:ext cx="3123809" cy="26031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2" name="TextBox 31"/>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2" name="Slide Number Placeholder 1"/>
          <p:cNvSpPr>
            <a:spLocks noGrp="1"/>
          </p:cNvSpPr>
          <p:nvPr>
            <p:ph type="sldNum" sz="quarter" idx="12"/>
          </p:nvPr>
        </p:nvSpPr>
        <p:spPr/>
        <p:txBody>
          <a:bodyPr/>
          <a:lstStyle/>
          <a:p>
            <a:fld id="{4BE879B4-3D63-4B5D-BF95-051FD2421B56}" type="slidenum">
              <a:rPr lang="en-US" smtClean="0"/>
              <a:pPr/>
              <a:t>3</a:t>
            </a:fld>
            <a:endParaRPr lang="en-US"/>
          </a:p>
        </p:txBody>
      </p:sp>
    </p:spTree>
    <p:extLst>
      <p:ext uri="{BB962C8B-B14F-4D97-AF65-F5344CB8AC3E}">
        <p14:creationId xmlns:p14="http://schemas.microsoft.com/office/powerpoint/2010/main" val="2866796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30</a:t>
            </a:fld>
            <a:endParaRPr lang="en-US"/>
          </a:p>
        </p:txBody>
      </p:sp>
      <p:sp>
        <p:nvSpPr>
          <p:cNvPr id="2" name="Rectangle 1"/>
          <p:cNvSpPr/>
          <p:nvPr/>
        </p:nvSpPr>
        <p:spPr>
          <a:xfrm>
            <a:off x="1072722" y="501214"/>
            <a:ext cx="4176143" cy="523220"/>
          </a:xfrm>
          <a:prstGeom prst="rect">
            <a:avLst/>
          </a:prstGeom>
        </p:spPr>
        <p:txBody>
          <a:bodyPr wrap="none">
            <a:spAutoFit/>
          </a:bodyPr>
          <a:lstStyle/>
          <a:p>
            <a:pPr>
              <a:buClr>
                <a:srgbClr val="FFFFFF"/>
              </a:buClr>
              <a:buSzPct val="125000"/>
              <a:buFont typeface="Gill Sans" pitchFamily="1" charset="0"/>
              <a:buChar char="•"/>
            </a:pPr>
            <a:r>
              <a:rPr lang="en-US" altLang="en-US" sz="2800" b="1">
                <a:solidFill>
                  <a:srgbClr val="00B0F0"/>
                </a:solidFill>
                <a:latin typeface="Gill Sans"/>
              </a:rPr>
              <a:t>Sprint Review Meeting</a:t>
            </a:r>
          </a:p>
        </p:txBody>
      </p:sp>
      <p:sp>
        <p:nvSpPr>
          <p:cNvPr id="3" name="TextBox 2"/>
          <p:cNvSpPr txBox="1"/>
          <p:nvPr/>
        </p:nvSpPr>
        <p:spPr>
          <a:xfrm>
            <a:off x="1072722" y="1396331"/>
            <a:ext cx="5241701" cy="36471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a:latin typeface="Gill Sans"/>
              </a:rPr>
              <a:t>Khung thời gian 2 giờ (Sprint 2 </a:t>
            </a:r>
            <a:r>
              <a:rPr lang="en-US" sz="2200" smtClean="0">
                <a:latin typeface="Gill Sans"/>
              </a:rPr>
              <a:t>tuần)</a:t>
            </a:r>
          </a:p>
          <a:p>
            <a:pPr marL="342900" indent="-342900">
              <a:lnSpc>
                <a:spcPct val="150000"/>
              </a:lnSpc>
              <a:buFont typeface="Arial" panose="020B0604020202020204" pitchFamily="34" charset="0"/>
              <a:buChar char="•"/>
            </a:pPr>
            <a:r>
              <a:rPr lang="en-US" sz="2200" smtClean="0">
                <a:latin typeface="Gill Sans"/>
              </a:rPr>
              <a:t>Thành phần : Nhóm Scrum và các bên liên quan</a:t>
            </a:r>
          </a:p>
          <a:p>
            <a:pPr marL="342900" indent="-342900">
              <a:lnSpc>
                <a:spcPct val="150000"/>
              </a:lnSpc>
              <a:buFont typeface="Arial" panose="020B0604020202020204" pitchFamily="34" charset="0"/>
              <a:buChar char="•"/>
            </a:pPr>
            <a:r>
              <a:rPr lang="en-US" sz="2200" smtClean="0">
                <a:latin typeface="Gill Sans"/>
              </a:rPr>
              <a:t>Chạy thử để kiểm tra các tính năng</a:t>
            </a:r>
          </a:p>
          <a:p>
            <a:pPr marL="342900" indent="-342900">
              <a:lnSpc>
                <a:spcPct val="150000"/>
              </a:lnSpc>
              <a:buFont typeface="Arial" panose="020B0604020202020204" pitchFamily="34" charset="0"/>
              <a:buChar char="•"/>
            </a:pPr>
            <a:r>
              <a:rPr lang="en-US" sz="2200" smtClean="0">
                <a:latin typeface="Gill Sans"/>
              </a:rPr>
              <a:t>Tuyên bố những gì đã làm xong</a:t>
            </a:r>
          </a:p>
          <a:p>
            <a:pPr marL="342900" indent="-342900">
              <a:lnSpc>
                <a:spcPct val="150000"/>
              </a:lnSpc>
              <a:buFont typeface="Arial" panose="020B0604020202020204" pitchFamily="34" charset="0"/>
              <a:buChar char="•"/>
            </a:pPr>
            <a:r>
              <a:rPr lang="en-US" sz="2200" smtClean="0">
                <a:latin typeface="Gill Sans"/>
              </a:rPr>
              <a:t>Dự tính tiến độ công việc</a:t>
            </a:r>
          </a:p>
          <a:p>
            <a:pPr marL="342900" indent="-342900">
              <a:lnSpc>
                <a:spcPct val="150000"/>
              </a:lnSpc>
              <a:buFont typeface="Arial" panose="020B0604020202020204" pitchFamily="34" charset="0"/>
              <a:buChar char="•"/>
            </a:pPr>
            <a:r>
              <a:rPr lang="en-US" sz="2200" smtClean="0">
                <a:latin typeface="Gill Sans"/>
              </a:rPr>
              <a:t>Phản hồi của các bên liên quan</a:t>
            </a:r>
          </a:p>
        </p:txBody>
      </p:sp>
      <p:pic>
        <p:nvPicPr>
          <p:cNvPr id="1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5368" y="3728827"/>
            <a:ext cx="3074988" cy="205263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1734" y="1962619"/>
            <a:ext cx="2932113" cy="19558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89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31</a:t>
            </a:fld>
            <a:endParaRPr lang="en-US"/>
          </a:p>
        </p:txBody>
      </p:sp>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22" y="1114691"/>
            <a:ext cx="8000228" cy="447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1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32</a:t>
            </a:fld>
            <a:endParaRPr lang="en-US"/>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4507"/>
          <a:stretch/>
        </p:blipFill>
        <p:spPr>
          <a:xfrm>
            <a:off x="84769" y="1063742"/>
            <a:ext cx="8963696" cy="5044498"/>
          </a:xfrm>
          <a:prstGeom prst="rect">
            <a:avLst/>
          </a:prstGeom>
        </p:spPr>
      </p:pic>
      <p:sp>
        <p:nvSpPr>
          <p:cNvPr id="9" name="Rectangle 8"/>
          <p:cNvSpPr/>
          <p:nvPr/>
        </p:nvSpPr>
        <p:spPr>
          <a:xfrm>
            <a:off x="1072722" y="501214"/>
            <a:ext cx="4176143" cy="523220"/>
          </a:xfrm>
          <a:prstGeom prst="rect">
            <a:avLst/>
          </a:prstGeom>
        </p:spPr>
        <p:txBody>
          <a:bodyPr wrap="none">
            <a:spAutoFit/>
          </a:bodyPr>
          <a:lstStyle/>
          <a:p>
            <a:pPr>
              <a:buClr>
                <a:srgbClr val="FFFFFF"/>
              </a:buClr>
              <a:buSzPct val="125000"/>
              <a:buFont typeface="Gill Sans" pitchFamily="1" charset="0"/>
              <a:buChar char="•"/>
            </a:pPr>
            <a:r>
              <a:rPr lang="en-US" altLang="en-US" sz="2800" b="1">
                <a:solidFill>
                  <a:srgbClr val="00B0F0"/>
                </a:solidFill>
                <a:latin typeface="Gill Sans"/>
              </a:rPr>
              <a:t>Sprint Review Meeting</a:t>
            </a:r>
          </a:p>
        </p:txBody>
      </p:sp>
    </p:spTree>
    <p:extLst>
      <p:ext uri="{BB962C8B-B14F-4D97-AF65-F5344CB8AC3E}">
        <p14:creationId xmlns:p14="http://schemas.microsoft.com/office/powerpoint/2010/main" val="24731015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33</a:t>
            </a:fld>
            <a:endParaRPr lang="en-US"/>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781" t="-2915" r="781" b="2915"/>
          <a:stretch/>
        </p:blipFill>
        <p:spPr>
          <a:xfrm>
            <a:off x="111296" y="984159"/>
            <a:ext cx="8735574" cy="5150857"/>
          </a:xfrm>
          <a:prstGeom prst="rect">
            <a:avLst/>
          </a:prstGeom>
        </p:spPr>
      </p:pic>
      <p:sp>
        <p:nvSpPr>
          <p:cNvPr id="9" name="Rectangle 8"/>
          <p:cNvSpPr/>
          <p:nvPr/>
        </p:nvSpPr>
        <p:spPr>
          <a:xfrm>
            <a:off x="1072722" y="501214"/>
            <a:ext cx="4176143" cy="523220"/>
          </a:xfrm>
          <a:prstGeom prst="rect">
            <a:avLst/>
          </a:prstGeom>
        </p:spPr>
        <p:txBody>
          <a:bodyPr wrap="none">
            <a:spAutoFit/>
          </a:bodyPr>
          <a:lstStyle/>
          <a:p>
            <a:pPr>
              <a:buClr>
                <a:srgbClr val="FFFFFF"/>
              </a:buClr>
              <a:buSzPct val="125000"/>
              <a:buFont typeface="Gill Sans" pitchFamily="1" charset="0"/>
              <a:buChar char="•"/>
            </a:pPr>
            <a:r>
              <a:rPr lang="en-US" altLang="en-US" sz="2800" b="1">
                <a:solidFill>
                  <a:srgbClr val="00B0F0"/>
                </a:solidFill>
                <a:latin typeface="Gill Sans"/>
              </a:rPr>
              <a:t>Sprint Review Meeting</a:t>
            </a:r>
          </a:p>
        </p:txBody>
      </p:sp>
    </p:spTree>
    <p:extLst>
      <p:ext uri="{BB962C8B-B14F-4D97-AF65-F5344CB8AC3E}">
        <p14:creationId xmlns:p14="http://schemas.microsoft.com/office/powerpoint/2010/main" val="2180458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34</a:t>
            </a:fld>
            <a:endParaRPr lang="en-US"/>
          </a:p>
        </p:txBody>
      </p:sp>
      <p:sp>
        <p:nvSpPr>
          <p:cNvPr id="2" name="Rectangle 1"/>
          <p:cNvSpPr/>
          <p:nvPr/>
        </p:nvSpPr>
        <p:spPr>
          <a:xfrm>
            <a:off x="964878" y="577960"/>
            <a:ext cx="5317481" cy="523220"/>
          </a:xfrm>
          <a:prstGeom prst="rect">
            <a:avLst/>
          </a:prstGeom>
        </p:spPr>
        <p:txBody>
          <a:bodyPr wrap="none">
            <a:spAutoFit/>
          </a:bodyPr>
          <a:lstStyle/>
          <a:p>
            <a:pPr lvl="0">
              <a:buClr>
                <a:srgbClr val="FFFFFF"/>
              </a:buClr>
              <a:buSzPct val="125000"/>
              <a:buFont typeface="Gill Sans" pitchFamily="1" charset="0"/>
              <a:buChar char="•"/>
            </a:pPr>
            <a:r>
              <a:rPr lang="en-US" sz="2800" b="1">
                <a:solidFill>
                  <a:srgbClr val="00B0F0"/>
                </a:solidFill>
                <a:latin typeface="Gill Sans"/>
              </a:rPr>
              <a:t>Sprint Retrospective Meeting</a:t>
            </a:r>
          </a:p>
        </p:txBody>
      </p:sp>
      <p:sp>
        <p:nvSpPr>
          <p:cNvPr id="3" name="TextBox 2"/>
          <p:cNvSpPr txBox="1"/>
          <p:nvPr/>
        </p:nvSpPr>
        <p:spPr>
          <a:xfrm>
            <a:off x="599540" y="1146378"/>
            <a:ext cx="8353391" cy="46628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smtClean="0">
                <a:latin typeface="Gill Sans"/>
              </a:rPr>
              <a:t>Dừng và nhìn lại, tìm kiếm các cải tiến và xây dựng để thanh tra và đưa ra kế hoạch cho các cải tiến trong sprint tiếp theo.</a:t>
            </a:r>
          </a:p>
          <a:p>
            <a:pPr marL="342900" indent="-342900">
              <a:lnSpc>
                <a:spcPct val="150000"/>
              </a:lnSpc>
              <a:buFont typeface="Arial" panose="020B0604020202020204" pitchFamily="34" charset="0"/>
              <a:buChar char="•"/>
            </a:pPr>
            <a:r>
              <a:rPr lang="en-US" sz="2200" smtClean="0">
                <a:latin typeface="Gill Sans"/>
              </a:rPr>
              <a:t>Khung thời gian 3 giờ</a:t>
            </a:r>
          </a:p>
          <a:p>
            <a:pPr marL="342900" indent="-342900">
              <a:lnSpc>
                <a:spcPct val="150000"/>
              </a:lnSpc>
              <a:buFont typeface="Arial" panose="020B0604020202020204" pitchFamily="34" charset="0"/>
              <a:buChar char="•"/>
            </a:pPr>
            <a:r>
              <a:rPr lang="en-US" sz="2200" smtClean="0">
                <a:latin typeface="Gill Sans"/>
              </a:rPr>
              <a:t>Thành phần : Scrum master, Nhóm phát triển, product owner có thể tham gia </a:t>
            </a:r>
          </a:p>
          <a:p>
            <a:pPr marL="342900" indent="-342900">
              <a:lnSpc>
                <a:spcPct val="150000"/>
              </a:lnSpc>
              <a:buFont typeface="Arial" panose="020B0604020202020204" pitchFamily="34" charset="0"/>
              <a:buChar char="•"/>
            </a:pPr>
            <a:r>
              <a:rPr lang="en-US" sz="2200" smtClean="0">
                <a:latin typeface="Gill Sans"/>
              </a:rPr>
              <a:t>Scrum master trợ giúp nhóm tìm hiểu, không đưa ra câu trả lời</a:t>
            </a:r>
          </a:p>
          <a:p>
            <a:pPr marL="342900" indent="-342900">
              <a:lnSpc>
                <a:spcPct val="150000"/>
              </a:lnSpc>
              <a:buFont typeface="Arial" panose="020B0604020202020204" pitchFamily="34" charset="0"/>
              <a:buChar char="•"/>
            </a:pPr>
            <a:r>
              <a:rPr lang="en-US" sz="2200" smtClean="0">
                <a:latin typeface="Gill Sans"/>
              </a:rPr>
              <a:t>Cần trả lời câu hỏi :</a:t>
            </a:r>
          </a:p>
          <a:p>
            <a:pPr marL="800100" lvl="1" indent="-342900">
              <a:lnSpc>
                <a:spcPct val="150000"/>
              </a:lnSpc>
              <a:buFont typeface="Arial" panose="020B0604020202020204" pitchFamily="34" charset="0"/>
              <a:buChar char="•"/>
            </a:pPr>
            <a:r>
              <a:rPr lang="en-US" sz="2200" smtClean="0">
                <a:solidFill>
                  <a:srgbClr val="FF0000"/>
                </a:solidFill>
                <a:latin typeface="Gill Sans"/>
              </a:rPr>
              <a:t>Đã làm tốt những gì?</a:t>
            </a:r>
          </a:p>
          <a:p>
            <a:pPr marL="800100" lvl="1" indent="-342900">
              <a:lnSpc>
                <a:spcPct val="150000"/>
              </a:lnSpc>
              <a:buFont typeface="Arial" panose="020B0604020202020204" pitchFamily="34" charset="0"/>
              <a:buChar char="•"/>
            </a:pPr>
            <a:r>
              <a:rPr lang="en-US" sz="2200" smtClean="0">
                <a:solidFill>
                  <a:srgbClr val="FF0000"/>
                </a:solidFill>
                <a:latin typeface="Gill Sans"/>
              </a:rPr>
              <a:t>Phải cải thiện những gì?</a:t>
            </a:r>
          </a:p>
        </p:txBody>
      </p:sp>
    </p:spTree>
    <p:extLst>
      <p:ext uri="{BB962C8B-B14F-4D97-AF65-F5344CB8AC3E}">
        <p14:creationId xmlns:p14="http://schemas.microsoft.com/office/powerpoint/2010/main" val="20845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35</a:t>
            </a:fld>
            <a:endParaRPr lang="en-US"/>
          </a:p>
        </p:txBody>
      </p:sp>
      <p:sp>
        <p:nvSpPr>
          <p:cNvPr id="2" name="TextBox 1"/>
          <p:cNvSpPr txBox="1"/>
          <p:nvPr/>
        </p:nvSpPr>
        <p:spPr>
          <a:xfrm>
            <a:off x="1081825" y="528034"/>
            <a:ext cx="4584879" cy="523220"/>
          </a:xfrm>
          <a:prstGeom prst="rect">
            <a:avLst/>
          </a:prstGeom>
          <a:noFill/>
        </p:spPr>
        <p:txBody>
          <a:bodyPr wrap="square" rtlCol="0">
            <a:spAutoFit/>
          </a:bodyPr>
          <a:lstStyle/>
          <a:p>
            <a:r>
              <a:rPr lang="en-US" sz="2800" b="1" smtClean="0">
                <a:solidFill>
                  <a:srgbClr val="00B0F0"/>
                </a:solidFill>
                <a:latin typeface="Gill Sans"/>
              </a:rPr>
              <a:t>Cần rà soát những gì ?</a:t>
            </a:r>
            <a:endParaRPr lang="en-US" sz="2800" b="1">
              <a:solidFill>
                <a:srgbClr val="00B0F0"/>
              </a:solidFill>
              <a:latin typeface="Gill Sans"/>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747" y="1197736"/>
            <a:ext cx="3109996" cy="3882979"/>
          </a:xfrm>
          <a:prstGeom prst="rect">
            <a:avLst/>
          </a:prstGeom>
        </p:spPr>
      </p:pic>
      <p:sp>
        <p:nvSpPr>
          <p:cNvPr id="9" name="TextBox 8"/>
          <p:cNvSpPr txBox="1"/>
          <p:nvPr/>
        </p:nvSpPr>
        <p:spPr>
          <a:xfrm>
            <a:off x="2436435" y="1707858"/>
            <a:ext cx="6617412" cy="4154984"/>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200" smtClean="0">
                <a:latin typeface="Gill Sans"/>
              </a:rPr>
              <a:t>Các hành động :</a:t>
            </a:r>
          </a:p>
          <a:p>
            <a:pPr marL="800100" lvl="1" indent="-342900">
              <a:lnSpc>
                <a:spcPct val="150000"/>
              </a:lnSpc>
              <a:buFont typeface="Arial" panose="020B0604020202020204" pitchFamily="34" charset="0"/>
              <a:buChar char="•"/>
            </a:pPr>
            <a:r>
              <a:rPr lang="en-US" sz="2200" smtClean="0">
                <a:latin typeface="Gill Sans"/>
              </a:rPr>
              <a:t>Liệu chúng ta có quá ít hành động?</a:t>
            </a:r>
          </a:p>
          <a:p>
            <a:pPr marL="800100" lvl="1" indent="-342900">
              <a:lnSpc>
                <a:spcPct val="150000"/>
              </a:lnSpc>
              <a:buFont typeface="Arial" panose="020B0604020202020204" pitchFamily="34" charset="0"/>
              <a:buChar char="•"/>
            </a:pPr>
            <a:r>
              <a:rPr lang="en-US" sz="2200" smtClean="0">
                <a:latin typeface="Gill Sans"/>
              </a:rPr>
              <a:t>Liệu chúng ta có hữu dụng?</a:t>
            </a:r>
          </a:p>
          <a:p>
            <a:pPr marL="800100" lvl="1" indent="-342900">
              <a:lnSpc>
                <a:spcPct val="150000"/>
              </a:lnSpc>
              <a:buFont typeface="Arial" panose="020B0604020202020204" pitchFamily="34" charset="0"/>
              <a:buChar char="•"/>
            </a:pPr>
            <a:r>
              <a:rPr lang="en-US" sz="2200" smtClean="0">
                <a:latin typeface="Gill Sans"/>
              </a:rPr>
              <a:t>Liệu chúng ta có khả thi?</a:t>
            </a:r>
          </a:p>
          <a:p>
            <a:pPr marL="342900" indent="-342900">
              <a:lnSpc>
                <a:spcPct val="150000"/>
              </a:lnSpc>
              <a:buFont typeface="Wingdings" panose="05000000000000000000" pitchFamily="2" charset="2"/>
              <a:buChar char="§"/>
            </a:pPr>
            <a:r>
              <a:rPr lang="en-US" sz="2200" smtClean="0">
                <a:latin typeface="Gill Sans"/>
              </a:rPr>
              <a:t>Có cập nhật lại bản thỏa thuận của nhóm?</a:t>
            </a:r>
          </a:p>
          <a:p>
            <a:pPr marL="342900" indent="-342900">
              <a:lnSpc>
                <a:spcPct val="150000"/>
              </a:lnSpc>
              <a:buFont typeface="Wingdings" panose="05000000000000000000" pitchFamily="2" charset="2"/>
              <a:buChar char="§"/>
            </a:pPr>
            <a:r>
              <a:rPr lang="en-US" sz="2200" smtClean="0">
                <a:latin typeface="Gill Sans"/>
              </a:rPr>
              <a:t>Chúng ta cần :</a:t>
            </a:r>
          </a:p>
          <a:p>
            <a:pPr marL="800100" lvl="1" indent="-342900">
              <a:lnSpc>
                <a:spcPct val="150000"/>
              </a:lnSpc>
              <a:buFont typeface="Arial" panose="020B0604020202020204" pitchFamily="34" charset="0"/>
              <a:buChar char="•"/>
            </a:pPr>
            <a:r>
              <a:rPr lang="en-US" sz="2200" smtClean="0">
                <a:latin typeface="Gill Sans"/>
              </a:rPr>
              <a:t>Thêm công việc vào sprint backlog không?</a:t>
            </a:r>
          </a:p>
          <a:p>
            <a:pPr marL="800100" lvl="1" indent="-342900">
              <a:lnSpc>
                <a:spcPct val="150000"/>
              </a:lnSpc>
              <a:buFont typeface="Arial" panose="020B0604020202020204" pitchFamily="34" charset="0"/>
              <a:buChar char="•"/>
            </a:pPr>
            <a:r>
              <a:rPr lang="en-US" sz="2200" smtClean="0">
                <a:latin typeface="Gill Sans"/>
              </a:rPr>
              <a:t>Thêm mục nào vào product backlog không?</a:t>
            </a:r>
            <a:endParaRPr lang="en-US" sz="2200">
              <a:latin typeface="Gill Sans"/>
            </a:endParaRPr>
          </a:p>
        </p:txBody>
      </p:sp>
    </p:spTree>
    <p:extLst>
      <p:ext uri="{BB962C8B-B14F-4D97-AF65-F5344CB8AC3E}">
        <p14:creationId xmlns:p14="http://schemas.microsoft.com/office/powerpoint/2010/main" val="188300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1000"/>
                                        <p:tgtEl>
                                          <p:spTgt spid="9">
                                            <p:txEl>
                                              <p:pRg st="2" end="2"/>
                                            </p:txEl>
                                          </p:spTgt>
                                        </p:tgtEl>
                                      </p:cBhvr>
                                    </p:animEffect>
                                    <p:anim calcmode="lin" valueType="num">
                                      <p:cBhvr>
                                        <p:cTn id="1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1000"/>
                                        <p:tgtEl>
                                          <p:spTgt spid="9">
                                            <p:txEl>
                                              <p:pRg st="3" end="3"/>
                                            </p:txEl>
                                          </p:spTgt>
                                        </p:tgtEl>
                                      </p:cBhvr>
                                    </p:animEffect>
                                    <p:anim calcmode="lin" valueType="num">
                                      <p:cBhvr>
                                        <p:cTn id="2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1000"/>
                                        <p:tgtEl>
                                          <p:spTgt spid="9">
                                            <p:txEl>
                                              <p:pRg st="4" end="4"/>
                                            </p:txEl>
                                          </p:spTgt>
                                        </p:tgtEl>
                                      </p:cBhvr>
                                    </p:animEffect>
                                    <p:anim calcmode="lin" valueType="num">
                                      <p:cBhvr>
                                        <p:cTn id="3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1000"/>
                                        <p:tgtEl>
                                          <p:spTgt spid="9">
                                            <p:txEl>
                                              <p:pRg st="5" end="5"/>
                                            </p:txEl>
                                          </p:spTgt>
                                        </p:tgtEl>
                                      </p:cBhvr>
                                    </p:animEffect>
                                    <p:anim calcmode="lin" valueType="num">
                                      <p:cBhvr>
                                        <p:cTn id="3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anim calcmode="lin" valueType="num">
                                      <p:cBhvr>
                                        <p:cTn id="42"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fade">
                                      <p:cBhvr>
                                        <p:cTn id="46" dur="1000"/>
                                        <p:tgtEl>
                                          <p:spTgt spid="9">
                                            <p:txEl>
                                              <p:pRg st="7" end="7"/>
                                            </p:txEl>
                                          </p:spTgt>
                                        </p:tgtEl>
                                      </p:cBhvr>
                                    </p:animEffect>
                                    <p:anim calcmode="lin" valueType="num">
                                      <p:cBhvr>
                                        <p:cTn id="47"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p:cNvSpPr>
          <p:nvPr/>
        </p:nvSpPr>
        <p:spPr bwMode="auto">
          <a:xfrm>
            <a:off x="1005840" y="2288857"/>
            <a:ext cx="4782204" cy="1071563"/>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a:scene3d>
            <a:camera prst="orthographicFront"/>
            <a:lightRig rig="threePt" dir="t"/>
          </a:scene3d>
          <a:sp3d>
            <a:bevelT/>
          </a:sp3d>
        </p:spPr>
        <p:txBody>
          <a:bodyPr lIns="0" tIns="0" rIns="0" bIns="0" anchor="ctr"/>
          <a:lstStyle>
            <a:lvl1pPr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1pPr>
            <a:lvl2pPr marL="742950" indent="-28575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2pPr>
            <a:lvl3pPr marL="11430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3pPr>
            <a:lvl4pPr marL="16002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4pPr>
            <a:lvl5pPr marL="20574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5pPr>
            <a:lvl6pPr marL="25146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6pPr>
            <a:lvl7pPr marL="29718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7pPr>
            <a:lvl8pPr marL="34290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8pPr>
            <a:lvl9pPr marL="38862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9pPr>
          </a:lstStyle>
          <a:p>
            <a:pPr algn="ctr" eaLnBrk="1" hangingPunct="1">
              <a:defRPr/>
            </a:pPr>
            <a:r>
              <a:rPr lang="en-US" sz="3600">
                <a:solidFill>
                  <a:srgbClr val="FFFFFF"/>
                </a:solidFill>
              </a:rPr>
              <a:t>Bắt đầu thực hiện</a:t>
            </a:r>
            <a:endParaRPr lang="en-US" sz="3240">
              <a:solidFill>
                <a:srgbClr val="FFFFFF"/>
              </a:solidFill>
              <a:effectLst>
                <a:outerShdw blurRad="38100" dist="38100" dir="2700000" algn="tl">
                  <a:srgbClr val="DDDDDD"/>
                </a:outerShdw>
              </a:effectLst>
            </a:endParaRPr>
          </a:p>
        </p:txBody>
      </p:sp>
      <p:sp>
        <p:nvSpPr>
          <p:cNvPr id="33796" name="AutoShape 4"/>
          <p:cNvSpPr>
            <a:spLocks/>
          </p:cNvSpPr>
          <p:nvPr/>
        </p:nvSpPr>
        <p:spPr bwMode="auto">
          <a:xfrm>
            <a:off x="2503170" y="3397567"/>
            <a:ext cx="4782204" cy="1071563"/>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a:scene3d>
            <a:camera prst="orthographicFront"/>
            <a:lightRig rig="threePt" dir="t"/>
          </a:scene3d>
          <a:sp3d>
            <a:bevelT/>
          </a:sp3d>
        </p:spPr>
        <p:txBody>
          <a:bodyPr lIns="0" tIns="0" rIns="0" bIns="0" anchor="ctr"/>
          <a:lstStyle>
            <a:lvl1pPr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1pPr>
            <a:lvl2pPr marL="742950" indent="-28575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2pPr>
            <a:lvl3pPr marL="11430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3pPr>
            <a:lvl4pPr marL="16002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4pPr>
            <a:lvl5pPr marL="20574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5pPr>
            <a:lvl6pPr marL="25146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6pPr>
            <a:lvl7pPr marL="29718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7pPr>
            <a:lvl8pPr marL="34290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8pPr>
            <a:lvl9pPr marL="38862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9pPr>
          </a:lstStyle>
          <a:p>
            <a:pPr algn="ctr" eaLnBrk="1" hangingPunct="1">
              <a:defRPr/>
            </a:pPr>
            <a:r>
              <a:rPr lang="en-US" sz="3600">
                <a:solidFill>
                  <a:srgbClr val="FFFFFF"/>
                </a:solidFill>
              </a:rPr>
              <a:t>Không thực hiện nữa</a:t>
            </a:r>
          </a:p>
        </p:txBody>
      </p:sp>
      <p:sp>
        <p:nvSpPr>
          <p:cNvPr id="33797" name="AutoShape 5"/>
          <p:cNvSpPr>
            <a:spLocks/>
          </p:cNvSpPr>
          <p:nvPr/>
        </p:nvSpPr>
        <p:spPr bwMode="auto">
          <a:xfrm>
            <a:off x="4000500" y="4506277"/>
            <a:ext cx="4782204" cy="1071563"/>
          </a:xfrm>
          <a:prstGeom prst="roundRect">
            <a:avLst>
              <a:gd name="adj" fmla="val 31167"/>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a:scene3d>
            <a:camera prst="orthographicFront"/>
            <a:lightRig rig="threePt" dir="t"/>
          </a:scene3d>
          <a:sp3d>
            <a:bevelT/>
          </a:sp3d>
        </p:spPr>
        <p:txBody>
          <a:bodyPr lIns="0" tIns="0" rIns="0" bIns="0" anchor="ctr"/>
          <a:lstStyle>
            <a:lvl1pPr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1pPr>
            <a:lvl2pPr marL="742950" indent="-28575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2pPr>
            <a:lvl3pPr marL="11430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3pPr>
            <a:lvl4pPr marL="16002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4pPr>
            <a:lvl5pPr marL="2057400" indent="-228600" eaLnBrk="0" hangingPunct="0">
              <a:tabLst>
                <a:tab pos="1066800" algn="l"/>
              </a:tabLst>
              <a:defRPr sz="3200">
                <a:solidFill>
                  <a:srgbClr val="000000"/>
                </a:solidFill>
                <a:latin typeface="Gill Sans" charset="0"/>
                <a:ea typeface="ヒラギノ角ゴ Pro W3" charset="0"/>
                <a:cs typeface="ヒラギノ角ゴ Pro W3" charset="0"/>
                <a:sym typeface="Gill Sans" charset="0"/>
              </a:defRPr>
            </a:lvl5pPr>
            <a:lvl6pPr marL="25146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6pPr>
            <a:lvl7pPr marL="29718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7pPr>
            <a:lvl8pPr marL="34290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8pPr>
            <a:lvl9pPr marL="3886200" indent="-228600" eaLnBrk="0" fontAlgn="base" hangingPunct="0">
              <a:spcBef>
                <a:spcPct val="0"/>
              </a:spcBef>
              <a:spcAft>
                <a:spcPct val="0"/>
              </a:spcAft>
              <a:tabLst>
                <a:tab pos="1066800" algn="l"/>
              </a:tabLst>
              <a:defRPr sz="3200">
                <a:solidFill>
                  <a:srgbClr val="000000"/>
                </a:solidFill>
                <a:latin typeface="Gill Sans" charset="0"/>
                <a:ea typeface="ヒラギノ角ゴ Pro W3" charset="0"/>
                <a:cs typeface="ヒラギノ角ゴ Pro W3" charset="0"/>
                <a:sym typeface="Gill Sans" charset="0"/>
              </a:defRPr>
            </a:lvl9pPr>
          </a:lstStyle>
          <a:p>
            <a:pPr algn="ctr" eaLnBrk="1" hangingPunct="1">
              <a:defRPr/>
            </a:pPr>
            <a:r>
              <a:rPr lang="en-US" sz="3600">
                <a:solidFill>
                  <a:srgbClr val="FFFFFF"/>
                </a:solidFill>
              </a:rPr>
              <a:t>Tiếp tục thực hiện</a:t>
            </a:r>
            <a:endParaRPr lang="en-US" sz="3240">
              <a:solidFill>
                <a:srgbClr val="FFFFFF"/>
              </a:solidFill>
              <a:effectLst>
                <a:outerShdw blurRad="38100" dist="38100" dir="2700000" algn="tl">
                  <a:srgbClr val="DDDDDD"/>
                </a:outerShdw>
              </a:effectLst>
            </a:endParaRPr>
          </a:p>
        </p:txBody>
      </p:sp>
      <p:grpSp>
        <p:nvGrpSpPr>
          <p:cNvPr id="35846" name="Group 6"/>
          <p:cNvGrpSpPr>
            <a:grpSpLocks/>
          </p:cNvGrpSpPr>
          <p:nvPr/>
        </p:nvGrpSpPr>
        <p:grpSpPr bwMode="auto">
          <a:xfrm>
            <a:off x="1486146" y="4114800"/>
            <a:ext cx="2788920" cy="2108835"/>
            <a:chOff x="336" y="-176"/>
            <a:chExt cx="1951" cy="1476"/>
          </a:xfrm>
          <a:effectLst>
            <a:outerShdw blurRad="50800" dist="38100" dir="5400000" algn="t" rotWithShape="0">
              <a:prstClr val="black">
                <a:alpha val="40000"/>
              </a:prstClr>
            </a:outerShdw>
          </a:effectLst>
        </p:grpSpPr>
        <p:pic>
          <p:nvPicPr>
            <p:cNvPr id="358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76"/>
              <a:ext cx="1951" cy="1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FFFFFF"/>
                  </a:solidFill>
                  <a:miter lim="800000"/>
                  <a:headEnd/>
                  <a:tailEnd/>
                </a14:hiddenLine>
              </a:ext>
            </a:extLst>
          </p:spPr>
        </p:pic>
        <p:sp>
          <p:nvSpPr>
            <p:cNvPr id="35848" name="Rectangle 8"/>
            <p:cNvSpPr>
              <a:spLocks/>
            </p:cNvSpPr>
            <p:nvPr/>
          </p:nvSpPr>
          <p:spPr bwMode="auto">
            <a:xfrm>
              <a:off x="436" y="34"/>
              <a:ext cx="1576" cy="1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nchor="ctr"/>
            <a:lstStyle/>
            <a:p>
              <a:pPr algn="ctr">
                <a:lnSpc>
                  <a:spcPct val="80000"/>
                </a:lnSpc>
                <a:defRPr/>
              </a:pP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Một</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trong</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những</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cách</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họp</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rút</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kinh</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a:t>
              </a:r>
              <a:r>
                <a:rPr lang="en-US" sz="2400" dirty="0" err="1">
                  <a:solidFill>
                    <a:srgbClr val="FF0000"/>
                  </a:solidFill>
                  <a:latin typeface="Times New Roman" pitchFamily="18" charset="0"/>
                  <a:ea typeface="ヒラギノ角ゴ Pro W3" charset="-128"/>
                  <a:cs typeface="Times New Roman" pitchFamily="18" charset="0"/>
                  <a:sym typeface="Comic Sans MS" pitchFamily="66" charset="0"/>
                </a:rPr>
                <a:t>nghiệm</a:t>
              </a:r>
              <a:r>
                <a:rPr lang="en-US" sz="2400" dirty="0">
                  <a:solidFill>
                    <a:srgbClr val="FF0000"/>
                  </a:solidFill>
                  <a:latin typeface="Times New Roman" pitchFamily="18" charset="0"/>
                  <a:ea typeface="ヒラギノ角ゴ Pro W3" charset="-128"/>
                  <a:cs typeface="Times New Roman" pitchFamily="18" charset="0"/>
                  <a:sym typeface="Comic Sans MS" pitchFamily="66" charset="0"/>
                </a:rPr>
                <a:t> sprint.</a:t>
              </a:r>
            </a:p>
          </p:txBody>
        </p:sp>
      </p:grpSp>
      <p:sp>
        <p:nvSpPr>
          <p:cNvPr id="5" name="TextBox 4"/>
          <p:cNvSpPr txBox="1"/>
          <p:nvPr/>
        </p:nvSpPr>
        <p:spPr>
          <a:xfrm>
            <a:off x="1055874" y="1664621"/>
            <a:ext cx="6438149" cy="430887"/>
          </a:xfrm>
          <a:prstGeom prst="rect">
            <a:avLst/>
          </a:prstGeom>
          <a:noFill/>
        </p:spPr>
        <p:txBody>
          <a:bodyPr wrap="square" rtlCol="0">
            <a:spAutoFit/>
          </a:bodyPr>
          <a:lstStyle/>
          <a:p>
            <a:pPr marL="285750" indent="-285750">
              <a:buFont typeface="Arial" panose="020B0604020202020204" pitchFamily="34" charset="0"/>
              <a:buChar char="•"/>
            </a:pPr>
            <a:r>
              <a:rPr lang="en-US" altLang="en-US" sz="2200">
                <a:latin typeface="Gill Sans"/>
              </a:rPr>
              <a:t>Nhóm thảo luận những điều mà mình muốn</a:t>
            </a:r>
            <a:r>
              <a:rPr lang="en-US" altLang="en-US" sz="2200" smtClean="0">
                <a:latin typeface="Gill Sans"/>
              </a:rPr>
              <a:t>:</a:t>
            </a:r>
            <a:endParaRPr lang="en-US" altLang="en-US" sz="2200">
              <a:latin typeface="Gill Sans"/>
            </a:endParaRPr>
          </a:p>
        </p:txBody>
      </p:sp>
      <p:sp>
        <p:nvSpPr>
          <p:cNvPr id="6" name="TextBox 5"/>
          <p:cNvSpPr txBox="1"/>
          <p:nvPr/>
        </p:nvSpPr>
        <p:spPr>
          <a:xfrm>
            <a:off x="1151647" y="817068"/>
            <a:ext cx="5385762" cy="523220"/>
          </a:xfrm>
          <a:prstGeom prst="rect">
            <a:avLst/>
          </a:prstGeom>
          <a:noFill/>
        </p:spPr>
        <p:txBody>
          <a:bodyPr wrap="square" rtlCol="0">
            <a:spAutoFit/>
          </a:bodyPr>
          <a:lstStyle/>
          <a:p>
            <a:r>
              <a:rPr lang="en-US" sz="2800">
                <a:solidFill>
                  <a:srgbClr val="00B0F0"/>
                </a:solidFill>
                <a:latin typeface="Gill Sans"/>
              </a:rPr>
              <a:t>Bắt đầu / Kết thúc / Tiếp tục</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16" name="TextBox 1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3" name="Slide Number Placeholder 2"/>
          <p:cNvSpPr>
            <a:spLocks noGrp="1"/>
          </p:cNvSpPr>
          <p:nvPr>
            <p:ph type="sldNum" sz="quarter" idx="12"/>
          </p:nvPr>
        </p:nvSpPr>
        <p:spPr/>
        <p:txBody>
          <a:bodyPr/>
          <a:lstStyle/>
          <a:p>
            <a:fld id="{6F517310-A9A7-4BAE-B3C8-D6A4987C1819}" type="slidenum">
              <a:rPr lang="en-US" smtClean="0"/>
              <a:t>36</a:t>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6"/>
                                        </p:tgtEl>
                                        <p:attrNameLst>
                                          <p:attrName>style.visibility</p:attrName>
                                        </p:attrNameLst>
                                      </p:cBhvr>
                                      <p:to>
                                        <p:strVal val="visible"/>
                                      </p:to>
                                    </p:set>
                                    <p:animEffect transition="in" filter="wipe(down)">
                                      <p:cBhvr>
                                        <p:cTn id="7"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1"/>
          <p:cNvGrpSpPr>
            <a:grpSpLocks/>
          </p:cNvGrpSpPr>
          <p:nvPr/>
        </p:nvGrpSpPr>
        <p:grpSpPr bwMode="auto">
          <a:xfrm>
            <a:off x="651510" y="971550"/>
            <a:ext cx="3726180" cy="1840230"/>
            <a:chOff x="0" y="0"/>
            <a:chExt cx="2608" cy="1288"/>
          </a:xfrm>
        </p:grpSpPr>
        <p:sp>
          <p:nvSpPr>
            <p:cNvPr id="2"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66582" name="Rectangle 3"/>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B3B3B3"/>
                </a:buClr>
                <a:buSzPct val="125000"/>
                <a:buFont typeface="Lucida Grande" pitchFamily="1" charset="0"/>
                <a:buChar char="•"/>
              </a:pPr>
              <a:r>
                <a:rPr lang="en-US" altLang="en-US" sz="2520">
                  <a:solidFill>
                    <a:srgbClr val="B3B3B3"/>
                  </a:solidFill>
                </a:rPr>
                <a:t>Product owner</a:t>
              </a:r>
            </a:p>
            <a:p>
              <a:pPr eaLnBrk="1" hangingPunct="1">
                <a:buClr>
                  <a:srgbClr val="B3B3B3"/>
                </a:buClr>
                <a:buSzPct val="125000"/>
                <a:buFont typeface="Lucida Grande" pitchFamily="1" charset="0"/>
                <a:buChar char="•"/>
              </a:pPr>
              <a:r>
                <a:rPr lang="en-US" altLang="en-US" sz="2520">
                  <a:solidFill>
                    <a:srgbClr val="B3B3B3"/>
                  </a:solidFill>
                </a:rPr>
                <a:t>ScrumMaster</a:t>
              </a:r>
            </a:p>
            <a:p>
              <a:pPr eaLnBrk="1" hangingPunct="1">
                <a:buClr>
                  <a:srgbClr val="B3B3B3"/>
                </a:buClr>
                <a:buSzPct val="125000"/>
                <a:buFont typeface="Lucida Grande" pitchFamily="1" charset="0"/>
                <a:buChar char="•"/>
              </a:pPr>
              <a:r>
                <a:rPr lang="en-US" altLang="en-US" sz="2520">
                  <a:solidFill>
                    <a:srgbClr val="B3B3B3"/>
                  </a:solidFill>
                </a:rPr>
                <a:t>Team</a:t>
              </a:r>
            </a:p>
          </p:txBody>
        </p:sp>
        <p:sp>
          <p:nvSpPr>
            <p:cNvPr id="66583" name="Rectangle 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84" name="AutoShape 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85" name="AutoShape 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86" name="Rectangle 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87" name="Rectangle 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88" name="Rectangle 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Roles</a:t>
              </a:r>
            </a:p>
          </p:txBody>
        </p:sp>
      </p:grpSp>
      <p:grpSp>
        <p:nvGrpSpPr>
          <p:cNvPr id="66563" name="Group 11"/>
          <p:cNvGrpSpPr>
            <a:grpSpLocks/>
          </p:cNvGrpSpPr>
          <p:nvPr/>
        </p:nvGrpSpPr>
        <p:grpSpPr bwMode="auto">
          <a:xfrm>
            <a:off x="2846070" y="2423160"/>
            <a:ext cx="3726180" cy="2274570"/>
            <a:chOff x="0" y="0"/>
            <a:chExt cx="2608" cy="1592"/>
          </a:xfrm>
        </p:grpSpPr>
        <p:sp>
          <p:nvSpPr>
            <p:cNvPr id="3" name="AutoShape 12"/>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66574" name="Rectangle 13"/>
            <p:cNvSpPr>
              <a:spLocks/>
            </p:cNvSpPr>
            <p:nvPr/>
          </p:nvSpPr>
          <p:spPr bwMode="auto">
            <a:xfrm>
              <a:off x="96" y="368"/>
              <a:ext cx="2512"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latin typeface="Gill Sans"/>
                </a:rPr>
                <a:t>Sprint Planning Meeting</a:t>
              </a:r>
            </a:p>
            <a:p>
              <a:pPr eaLnBrk="1" hangingPunct="1">
                <a:buClr>
                  <a:srgbClr val="FFFFFF"/>
                </a:buClr>
                <a:buSzPct val="125000"/>
                <a:buFont typeface="Gill Sans" pitchFamily="1" charset="0"/>
                <a:buChar char="•"/>
              </a:pPr>
              <a:r>
                <a:rPr lang="en-US" altLang="en-US" sz="2000">
                  <a:solidFill>
                    <a:srgbClr val="FFFFFF"/>
                  </a:solidFill>
                  <a:latin typeface="Gill Sans"/>
                </a:rPr>
                <a:t>Daily Scrum</a:t>
              </a:r>
            </a:p>
            <a:p>
              <a:pPr eaLnBrk="1" hangingPunct="1">
                <a:buClr>
                  <a:srgbClr val="FFFFFF"/>
                </a:buClr>
                <a:buSzPct val="125000"/>
                <a:buFont typeface="Gill Sans" pitchFamily="1" charset="0"/>
                <a:buChar char="•"/>
              </a:pPr>
              <a:r>
                <a:rPr lang="en-US" altLang="en-US" sz="2000">
                  <a:solidFill>
                    <a:srgbClr val="FFFFFF"/>
                  </a:solidFill>
                  <a:latin typeface="Gill Sans"/>
                </a:rPr>
                <a:t>Sprint Review Meeting</a:t>
              </a:r>
            </a:p>
            <a:p>
              <a:pPr lvl="0" eaLnBrk="1" hangingPunct="1">
                <a:buClr>
                  <a:srgbClr val="FFFFFF"/>
                </a:buClr>
                <a:buSzPct val="125000"/>
                <a:buFont typeface="Gill Sans" pitchFamily="1" charset="0"/>
                <a:buChar char="•"/>
              </a:pPr>
              <a:r>
                <a:rPr lang="en-US" sz="2000">
                  <a:solidFill>
                    <a:schemeClr val="bg1"/>
                  </a:solidFill>
                  <a:latin typeface="Gill Sans"/>
                </a:rPr>
                <a:t>Sprint Retrospective Meeting</a:t>
              </a:r>
            </a:p>
            <a:p>
              <a:pPr eaLnBrk="1" hangingPunct="1">
                <a:buClr>
                  <a:srgbClr val="FFFFFF"/>
                </a:buClr>
                <a:buSzPct val="125000"/>
                <a:buFont typeface="Gill Sans" pitchFamily="1" charset="0"/>
                <a:buChar char="•"/>
              </a:pPr>
              <a:r>
                <a:rPr lang="en-US" sz="2000">
                  <a:solidFill>
                    <a:schemeClr val="bg1"/>
                  </a:solidFill>
                  <a:latin typeface="Gill Sans"/>
                </a:rPr>
                <a:t>Backlog Refinement Meeting</a:t>
              </a:r>
            </a:p>
          </p:txBody>
        </p:sp>
        <p:sp>
          <p:nvSpPr>
            <p:cNvPr id="66575" name="Rectangle 1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76"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77"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78" name="Rectangle 1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79" name="Rectangle 1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80" name="Rectangle 19"/>
            <p:cNvSpPr>
              <a:spLocks/>
            </p:cNvSpPr>
            <p:nvPr/>
          </p:nvSpPr>
          <p:spPr bwMode="auto">
            <a:xfrm>
              <a:off x="104" y="8"/>
              <a:ext cx="1640" cy="352"/>
            </a:xfrm>
            <a:prstGeom prst="rect">
              <a:avLst/>
            </a:prstGeom>
            <a:solidFill>
              <a:srgbClr val="B3B3B3"/>
            </a:solidFill>
            <a:ln>
              <a:noFill/>
            </a:ln>
            <a:extLs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Meetings</a:t>
              </a:r>
            </a:p>
          </p:txBody>
        </p:sp>
      </p:grpSp>
      <p:grpSp>
        <p:nvGrpSpPr>
          <p:cNvPr id="66564" name="Group 20"/>
          <p:cNvGrpSpPr>
            <a:grpSpLocks/>
          </p:cNvGrpSpPr>
          <p:nvPr/>
        </p:nvGrpSpPr>
        <p:grpSpPr bwMode="auto">
          <a:xfrm>
            <a:off x="4594860" y="4594860"/>
            <a:ext cx="3726180" cy="1840230"/>
            <a:chOff x="0" y="0"/>
            <a:chExt cx="2608" cy="1288"/>
          </a:xfrm>
        </p:grpSpPr>
        <p:sp>
          <p:nvSpPr>
            <p:cNvPr id="34837"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66566" name="Rectangle 22"/>
            <p:cNvSpPr>
              <a:spLocks/>
            </p:cNvSpPr>
            <p:nvPr/>
          </p:nvSpPr>
          <p:spPr bwMode="auto">
            <a:xfrm>
              <a:off x="104" y="440"/>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smtClean="0">
                  <a:solidFill>
                    <a:srgbClr val="FFFFFF"/>
                  </a:solidFill>
                </a:rPr>
                <a:t>Product </a:t>
              </a:r>
              <a:r>
                <a:rPr lang="en-US" altLang="en-US" sz="2000">
                  <a:solidFill>
                    <a:srgbClr val="FFFFFF"/>
                  </a:solidFill>
                </a:rPr>
                <a:t>backlog</a:t>
              </a:r>
            </a:p>
            <a:p>
              <a:pPr eaLnBrk="1" hangingPunct="1">
                <a:buClr>
                  <a:srgbClr val="FFFFFF"/>
                </a:buClr>
                <a:buSzPct val="125000"/>
                <a:buFont typeface="Gill Sans" pitchFamily="1" charset="0"/>
                <a:buChar char="•"/>
              </a:pPr>
              <a:r>
                <a:rPr lang="en-US" altLang="en-US" sz="2000">
                  <a:solidFill>
                    <a:srgbClr val="FFFFFF"/>
                  </a:solidFill>
                </a:rPr>
                <a:t>Sprint backlog</a:t>
              </a:r>
            </a:p>
            <a:p>
              <a:pPr eaLnBrk="1" hangingPunct="1">
                <a:buClr>
                  <a:srgbClr val="FFFFFF"/>
                </a:buClr>
                <a:buSzPct val="125000"/>
                <a:buFont typeface="Gill Sans" pitchFamily="1" charset="0"/>
                <a:buChar char="•"/>
              </a:pPr>
              <a:r>
                <a:rPr lang="en-US" altLang="en-US" sz="2000">
                  <a:solidFill>
                    <a:srgbClr val="FFFFFF"/>
                  </a:solidFill>
                </a:rPr>
                <a:t>Biểu đồ </a:t>
              </a:r>
              <a:r>
                <a:rPr lang="en-US" altLang="en-US" sz="2000" smtClean="0">
                  <a:solidFill>
                    <a:srgbClr val="FFFFFF"/>
                  </a:solidFill>
                </a:rPr>
                <a:t>Burndown</a:t>
              </a:r>
              <a:endParaRPr lang="en-US" altLang="en-US" sz="2000">
                <a:solidFill>
                  <a:srgbClr val="FFFFFF"/>
                </a:solidFill>
              </a:endParaRPr>
            </a:p>
          </p:txBody>
        </p:sp>
        <p:sp>
          <p:nvSpPr>
            <p:cNvPr id="66567"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68"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69"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66570"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71"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66572"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Công cụ</a:t>
              </a:r>
            </a:p>
          </p:txBody>
        </p:sp>
      </p:grpSp>
      <p:sp>
        <p:nvSpPr>
          <p:cNvPr id="31" name="TextBox 30"/>
          <p:cNvSpPr txBox="1"/>
          <p:nvPr/>
        </p:nvSpPr>
        <p:spPr>
          <a:xfrm>
            <a:off x="1457867" y="296205"/>
            <a:ext cx="3557384" cy="523220"/>
          </a:xfrm>
          <a:prstGeom prst="rect">
            <a:avLst/>
          </a:prstGeom>
          <a:noFill/>
        </p:spPr>
        <p:txBody>
          <a:bodyPr wrap="none" rtlCol="0">
            <a:spAutoFit/>
          </a:bodyPr>
          <a:lstStyle/>
          <a:p>
            <a:r>
              <a:rPr lang="en-US" sz="2800" b="1" smtClean="0">
                <a:solidFill>
                  <a:srgbClr val="00B0F0"/>
                </a:solidFill>
                <a:latin typeface="Gill Sans (Body)"/>
              </a:rPr>
              <a:t>KIẾN TRÚC SCRUM</a:t>
            </a:r>
            <a:endParaRPr lang="en-US" sz="2800" b="1">
              <a:solidFill>
                <a:srgbClr val="00B0F0"/>
              </a:solidFill>
              <a:latin typeface="Gill Sans (Body)"/>
            </a:endParaRPr>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4" name="TextBox 33"/>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4" name="Slide Number Placeholder 3"/>
          <p:cNvSpPr>
            <a:spLocks noGrp="1"/>
          </p:cNvSpPr>
          <p:nvPr>
            <p:ph type="sldNum" sz="quarter" idx="12"/>
          </p:nvPr>
        </p:nvSpPr>
        <p:spPr/>
        <p:txBody>
          <a:bodyPr/>
          <a:lstStyle/>
          <a:p>
            <a:fld id="{6F517310-A9A7-4BAE-B3C8-D6A4987C1819}" type="slidenum">
              <a:rPr lang="en-US" smtClean="0"/>
              <a:t>37</a:t>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body" idx="1"/>
          </p:nvPr>
        </p:nvSpPr>
        <p:spPr>
          <a:xfrm>
            <a:off x="4000479" y="1621632"/>
            <a:ext cx="4814888" cy="5236368"/>
          </a:xfrm>
        </p:spPr>
        <p:txBody>
          <a:bodyPr>
            <a:normAutofit/>
          </a:bodyPr>
          <a:lstStyle/>
          <a:p>
            <a:pPr marL="494348" indent="-265748" algn="just">
              <a:lnSpc>
                <a:spcPct val="80000"/>
              </a:lnSpc>
              <a:tabLst>
                <a:tab pos="1068705" algn="l"/>
              </a:tabLst>
            </a:pPr>
            <a:r>
              <a:rPr lang="en-US" altLang="en-US" sz="2200">
                <a:latin typeface="Gill Sans"/>
              </a:rPr>
              <a:t>Là các yêu cầu</a:t>
            </a:r>
          </a:p>
          <a:p>
            <a:pPr marL="494348" indent="-265748" algn="just">
              <a:lnSpc>
                <a:spcPct val="100000"/>
              </a:lnSpc>
              <a:spcBef>
                <a:spcPts val="1260"/>
              </a:spcBef>
              <a:tabLst>
                <a:tab pos="1068705" algn="l"/>
              </a:tabLst>
            </a:pPr>
            <a:r>
              <a:rPr lang="en-US" altLang="en-US" sz="2200">
                <a:latin typeface="Gill Sans"/>
              </a:rPr>
              <a:t>Danh sách chức năng mong muốn của dự án</a:t>
            </a:r>
          </a:p>
          <a:p>
            <a:pPr marL="494348" indent="-265748" algn="just">
              <a:lnSpc>
                <a:spcPct val="100000"/>
              </a:lnSpc>
              <a:spcBef>
                <a:spcPts val="1260"/>
              </a:spcBef>
              <a:tabLst>
                <a:tab pos="1068705" algn="l"/>
              </a:tabLst>
            </a:pPr>
            <a:r>
              <a:rPr lang="en-US" altLang="en-US" sz="2200">
                <a:latin typeface="Gill Sans"/>
              </a:rPr>
              <a:t>Trường hợp lý tưởng, sẽ thể hiện mỗi mục mang một giá trị cụ thể cho người sử dụng hay khách hàng của sản phẩm</a:t>
            </a:r>
          </a:p>
          <a:p>
            <a:pPr marL="494348" indent="-265748" algn="just">
              <a:lnSpc>
                <a:spcPct val="100000"/>
              </a:lnSpc>
              <a:spcBef>
                <a:spcPts val="1260"/>
              </a:spcBef>
              <a:tabLst>
                <a:tab pos="1068705" algn="l"/>
              </a:tabLst>
            </a:pPr>
            <a:r>
              <a:rPr lang="en-US" altLang="en-US" sz="2200">
                <a:latin typeface="Gill Sans"/>
              </a:rPr>
              <a:t>Được thiết lập độ ưu tiên bởi product owner</a:t>
            </a:r>
          </a:p>
          <a:p>
            <a:pPr marL="494348" indent="-265748" algn="just">
              <a:lnSpc>
                <a:spcPct val="100000"/>
              </a:lnSpc>
              <a:spcBef>
                <a:spcPts val="1260"/>
              </a:spcBef>
              <a:tabLst>
                <a:tab pos="1068705" algn="l"/>
              </a:tabLst>
            </a:pPr>
            <a:r>
              <a:rPr lang="en-US" altLang="en-US" sz="2200">
                <a:latin typeface="Gill Sans"/>
              </a:rPr>
              <a:t>Ở mỗi sprint, sẽ được thiết lập lại độ ưu tiên</a:t>
            </a:r>
          </a:p>
        </p:txBody>
      </p:sp>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1" y="2170301"/>
            <a:ext cx="4046220" cy="16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4"/>
          <p:cNvSpPr>
            <a:spLocks/>
          </p:cNvSpPr>
          <p:nvPr/>
        </p:nvSpPr>
        <p:spPr bwMode="auto">
          <a:xfrm>
            <a:off x="1415871" y="4530596"/>
            <a:ext cx="2526030" cy="914400"/>
          </a:xfrm>
          <a:prstGeom prst="rect">
            <a:avLst/>
          </a:prstGeom>
          <a:blipFill dpi="0" rotWithShape="0">
            <a:blip r:embed="rId4"/>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ctr" eaLnBrk="1" hangingPunct="1"/>
            <a:r>
              <a:rPr lang="en-US" altLang="en-US" sz="2790">
                <a:solidFill>
                  <a:srgbClr val="FFFFFF"/>
                </a:solidFill>
              </a:rPr>
              <a:t>Đây là product backlog</a:t>
            </a:r>
          </a:p>
        </p:txBody>
      </p:sp>
      <p:sp>
        <p:nvSpPr>
          <p:cNvPr id="68613" name="Line 5"/>
          <p:cNvSpPr>
            <a:spLocks noChangeShapeType="1"/>
          </p:cNvSpPr>
          <p:nvPr/>
        </p:nvSpPr>
        <p:spPr bwMode="auto">
          <a:xfrm>
            <a:off x="970101" y="3319016"/>
            <a:ext cx="387192" cy="1371600"/>
          </a:xfrm>
          <a:prstGeom prst="line">
            <a:avLst/>
          </a:prstGeom>
          <a:noFill/>
          <a:ln w="38100">
            <a:solidFill>
              <a:srgbClr val="033F7F"/>
            </a:solidFill>
            <a:round/>
            <a:headEnd type="stealth" w="med" len="med"/>
            <a:tailEnd/>
          </a:ln>
          <a:extLst>
            <a:ext uri="{909E8E84-426E-40DD-AFC4-6F175D3DCCD1}">
              <a14:hiddenFill xmlns:a14="http://schemas.microsoft.com/office/drawing/2010/main">
                <a:noFill/>
              </a14:hiddenFill>
            </a:ext>
          </a:extLst>
        </p:spPr>
        <p:txBody>
          <a:bodyPr/>
          <a:lstStyle/>
          <a:p>
            <a:endParaRPr lang="en-US" sz="1620"/>
          </a:p>
        </p:txBody>
      </p:sp>
      <p:sp>
        <p:nvSpPr>
          <p:cNvPr id="4" name="TextBox 3"/>
          <p:cNvSpPr txBox="1"/>
          <p:nvPr/>
        </p:nvSpPr>
        <p:spPr>
          <a:xfrm>
            <a:off x="1076352" y="572632"/>
            <a:ext cx="6143222" cy="523220"/>
          </a:xfrm>
          <a:prstGeom prst="rect">
            <a:avLst/>
          </a:prstGeom>
          <a:noFill/>
        </p:spPr>
        <p:txBody>
          <a:bodyPr wrap="square" rtlCol="0">
            <a:spAutoFit/>
          </a:bodyPr>
          <a:lstStyle/>
          <a:p>
            <a:r>
              <a:rPr lang="en-US" sz="2800" b="1" smtClean="0">
                <a:solidFill>
                  <a:srgbClr val="00B0F0"/>
                </a:solidFill>
                <a:latin typeface="Gill Sans"/>
              </a:rPr>
              <a:t>Product Backlog</a:t>
            </a:r>
            <a:endParaRPr lang="en-US" sz="2800" b="1">
              <a:solidFill>
                <a:srgbClr val="00B0F0"/>
              </a:solidFill>
              <a:latin typeface="Gill San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11" name="TextBox 10"/>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3" name="Slide Number Placeholder 2"/>
          <p:cNvSpPr>
            <a:spLocks noGrp="1"/>
          </p:cNvSpPr>
          <p:nvPr>
            <p:ph type="sldNum" sz="quarter" idx="12"/>
          </p:nvPr>
        </p:nvSpPr>
        <p:spPr/>
        <p:txBody>
          <a:bodyPr/>
          <a:lstStyle/>
          <a:p>
            <a:fld id="{6F517310-A9A7-4BAE-B3C8-D6A4987C1819}" type="slidenum">
              <a:rPr lang="en-US" smtClean="0"/>
              <a:t>38</a:t>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down)">
                                      <p:cBhvr>
                                        <p:cTn id="7" dur="500"/>
                                        <p:tgtEl>
                                          <p:spTgt spid="3584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843">
                                            <p:txEl>
                                              <p:pRg st="1" end="1"/>
                                            </p:txEl>
                                          </p:spTgt>
                                        </p:tgtEl>
                                        <p:attrNameLst>
                                          <p:attrName>style.visibility</p:attrName>
                                        </p:attrNameLst>
                                      </p:cBhvr>
                                      <p:to>
                                        <p:strVal val="visible"/>
                                      </p:to>
                                    </p:set>
                                    <p:animEffect transition="in" filter="wipe(down)">
                                      <p:cBhvr>
                                        <p:cTn id="10" dur="500"/>
                                        <p:tgtEl>
                                          <p:spTgt spid="3584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5843">
                                            <p:txEl>
                                              <p:pRg st="2" end="2"/>
                                            </p:txEl>
                                          </p:spTgt>
                                        </p:tgtEl>
                                        <p:attrNameLst>
                                          <p:attrName>style.visibility</p:attrName>
                                        </p:attrNameLst>
                                      </p:cBhvr>
                                      <p:to>
                                        <p:strVal val="visible"/>
                                      </p:to>
                                    </p:set>
                                    <p:animEffect transition="in" filter="wipe(down)">
                                      <p:cBhvr>
                                        <p:cTn id="13" dur="500"/>
                                        <p:tgtEl>
                                          <p:spTgt spid="3584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5843">
                                            <p:txEl>
                                              <p:pRg st="3" end="3"/>
                                            </p:txEl>
                                          </p:spTgt>
                                        </p:tgtEl>
                                        <p:attrNameLst>
                                          <p:attrName>style.visibility</p:attrName>
                                        </p:attrNameLst>
                                      </p:cBhvr>
                                      <p:to>
                                        <p:strVal val="visible"/>
                                      </p:to>
                                    </p:set>
                                    <p:animEffect transition="in" filter="wipe(down)">
                                      <p:cBhvr>
                                        <p:cTn id="16" dur="500"/>
                                        <p:tgtEl>
                                          <p:spTgt spid="3584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animEffect transition="in" filter="wipe(down)">
                                      <p:cBhvr>
                                        <p:cTn id="19"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39</a:t>
            </a:fld>
            <a:endParaRPr lang="en-US"/>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25" y="762825"/>
            <a:ext cx="7962231" cy="535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848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12" name="TextBox 11"/>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sp>
        <p:nvSpPr>
          <p:cNvPr id="4" name="TextBox 3"/>
          <p:cNvSpPr txBox="1"/>
          <p:nvPr/>
        </p:nvSpPr>
        <p:spPr>
          <a:xfrm>
            <a:off x="696073" y="357572"/>
            <a:ext cx="4406912" cy="523220"/>
          </a:xfrm>
          <a:prstGeom prst="rect">
            <a:avLst/>
          </a:prstGeom>
          <a:noFill/>
        </p:spPr>
        <p:txBody>
          <a:bodyPr wrap="none" rtlCol="0">
            <a:spAutoFit/>
          </a:bodyPr>
          <a:lstStyle/>
          <a:p>
            <a:r>
              <a:rPr lang="en-US" sz="2800" b="1" smtClean="0">
                <a:solidFill>
                  <a:srgbClr val="00B0F0"/>
                </a:solidFill>
                <a:latin typeface="Gill Sans (Body)"/>
              </a:rPr>
              <a:t>TỔNG QUÁT QUY TRÌNH</a:t>
            </a:r>
            <a:endParaRPr lang="en-US" sz="2800" b="1">
              <a:solidFill>
                <a:srgbClr val="00B0F0"/>
              </a:solidFill>
              <a:latin typeface="Gill Sans (Body)"/>
            </a:endParaRPr>
          </a:p>
        </p:txBody>
      </p:sp>
      <p:sp>
        <p:nvSpPr>
          <p:cNvPr id="3" name="Slide Number Placeholder 2"/>
          <p:cNvSpPr>
            <a:spLocks noGrp="1"/>
          </p:cNvSpPr>
          <p:nvPr>
            <p:ph type="sldNum" sz="quarter" idx="12"/>
          </p:nvPr>
        </p:nvSpPr>
        <p:spPr/>
        <p:txBody>
          <a:bodyPr/>
          <a:lstStyle/>
          <a:p>
            <a:fld id="{6F517310-A9A7-4BAE-B3C8-D6A4987C1819}" type="slidenum">
              <a:rPr lang="en-US" smtClean="0"/>
              <a:t>4</a:t>
            </a:fld>
            <a:endParaRPr lang="en-US"/>
          </a:p>
        </p:txBody>
      </p:sp>
      <p:pic>
        <p:nvPicPr>
          <p:cNvPr id="15"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2085" y="1167680"/>
            <a:ext cx="8562975" cy="47386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6" name="TextBox 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7" name="TextBox 6"/>
          <p:cNvSpPr txBox="1"/>
          <p:nvPr/>
        </p:nvSpPr>
        <p:spPr>
          <a:xfrm>
            <a:off x="901521" y="531991"/>
            <a:ext cx="4971245" cy="461665"/>
          </a:xfrm>
          <a:prstGeom prst="rect">
            <a:avLst/>
          </a:prstGeom>
          <a:noFill/>
        </p:spPr>
        <p:txBody>
          <a:bodyPr wrap="square" rtlCol="0">
            <a:spAutoFit/>
          </a:bodyPr>
          <a:lstStyle/>
          <a:p>
            <a:r>
              <a:rPr lang="en-US" sz="2400" b="1">
                <a:solidFill>
                  <a:srgbClr val="00B0F0"/>
                </a:solidFill>
                <a:latin typeface="Gill Sans"/>
              </a:rPr>
              <a:t>Ví dụ </a:t>
            </a:r>
            <a:r>
              <a:rPr lang="en-US" sz="2400" b="1" smtClean="0">
                <a:solidFill>
                  <a:srgbClr val="00B0F0"/>
                </a:solidFill>
                <a:latin typeface="Gill Sans"/>
              </a:rPr>
              <a:t>về Product Backlog</a:t>
            </a:r>
            <a:endParaRPr lang="en-US" sz="2400" b="1">
              <a:solidFill>
                <a:srgbClr val="00B0F0"/>
              </a:solidFill>
              <a:latin typeface="Gill Sans"/>
            </a:endParaRPr>
          </a:p>
        </p:txBody>
      </p:sp>
      <p:pic>
        <p:nvPicPr>
          <p:cNvPr id="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r="9711"/>
          <a:stretch>
            <a:fillRect/>
          </a:stretch>
        </p:blipFill>
        <p:spPr bwMode="auto">
          <a:xfrm>
            <a:off x="717812" y="1057840"/>
            <a:ext cx="7434515" cy="272912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9"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04359" y="3082206"/>
            <a:ext cx="4856305" cy="327414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6F517310-A9A7-4BAE-B3C8-D6A4987C1819}" type="slidenum">
              <a:rPr lang="en-US" smtClean="0"/>
              <a:t>40</a:t>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41</a:t>
            </a:fld>
            <a:endParaRPr lang="en-US"/>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85" y="948773"/>
            <a:ext cx="8632094" cy="516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249251" y="425553"/>
            <a:ext cx="2720617" cy="523220"/>
          </a:xfrm>
          <a:prstGeom prst="rect">
            <a:avLst/>
          </a:prstGeom>
          <a:noFill/>
        </p:spPr>
        <p:txBody>
          <a:bodyPr wrap="none" rtlCol="0">
            <a:spAutoFit/>
          </a:bodyPr>
          <a:lstStyle/>
          <a:p>
            <a:r>
              <a:rPr lang="en-US" sz="2800" b="1" smtClean="0">
                <a:solidFill>
                  <a:srgbClr val="00B0F0"/>
                </a:solidFill>
                <a:latin typeface="Gill Sans"/>
              </a:rPr>
              <a:t>Sprint Backlog</a:t>
            </a:r>
            <a:endParaRPr lang="en-US" sz="2800" b="1">
              <a:solidFill>
                <a:srgbClr val="00B0F0"/>
              </a:solidFill>
              <a:latin typeface="Gill Sans"/>
            </a:endParaRPr>
          </a:p>
        </p:txBody>
      </p:sp>
    </p:spTree>
    <p:extLst>
      <p:ext uri="{BB962C8B-B14F-4D97-AF65-F5344CB8AC3E}">
        <p14:creationId xmlns:p14="http://schemas.microsoft.com/office/powerpoint/2010/main" val="35468144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42</a:t>
            </a:fld>
            <a:endParaRPr lang="en-US"/>
          </a:p>
        </p:txBody>
      </p:sp>
      <p:pic>
        <p:nvPicPr>
          <p:cNvPr id="9"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9678" y="991673"/>
            <a:ext cx="7940182" cy="340327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08137" y="3310344"/>
            <a:ext cx="4078286" cy="2978987"/>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1249251" y="381412"/>
            <a:ext cx="2720617" cy="523220"/>
          </a:xfrm>
          <a:prstGeom prst="rect">
            <a:avLst/>
          </a:prstGeom>
          <a:noFill/>
        </p:spPr>
        <p:txBody>
          <a:bodyPr wrap="none" rtlCol="0">
            <a:spAutoFit/>
          </a:bodyPr>
          <a:lstStyle/>
          <a:p>
            <a:r>
              <a:rPr lang="en-US" sz="2800" b="1" smtClean="0">
                <a:solidFill>
                  <a:srgbClr val="00B0F0"/>
                </a:solidFill>
                <a:latin typeface="Gill Sans"/>
              </a:rPr>
              <a:t>Sprint Backlog</a:t>
            </a:r>
            <a:endParaRPr lang="en-US" sz="2800" b="1">
              <a:solidFill>
                <a:srgbClr val="00B0F0"/>
              </a:solidFill>
              <a:latin typeface="Gill Sans"/>
            </a:endParaRPr>
          </a:p>
        </p:txBody>
      </p:sp>
    </p:spTree>
    <p:extLst>
      <p:ext uri="{BB962C8B-B14F-4D97-AF65-F5344CB8AC3E}">
        <p14:creationId xmlns:p14="http://schemas.microsoft.com/office/powerpoint/2010/main" val="720884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body" idx="1"/>
          </p:nvPr>
        </p:nvSpPr>
        <p:spPr>
          <a:xfrm>
            <a:off x="624625" y="1635460"/>
            <a:ext cx="8244895" cy="4743450"/>
          </a:xfrm>
        </p:spPr>
        <p:txBody>
          <a:bodyPr>
            <a:normAutofit/>
          </a:bodyPr>
          <a:lstStyle/>
          <a:p>
            <a:pPr marL="628650" algn="just"/>
            <a:r>
              <a:rPr lang="en-US" altLang="en-US" sz="2200">
                <a:latin typeface="Gill Sans"/>
              </a:rPr>
              <a:t>Mỗi người tự đăng ký công việc cho mình</a:t>
            </a:r>
          </a:p>
          <a:p>
            <a:pPr marL="937260" lvl="1" algn="just">
              <a:spcBef>
                <a:spcPts val="1260"/>
              </a:spcBef>
            </a:pPr>
            <a:r>
              <a:rPr lang="en-US" altLang="en-US" sz="2200" smtClean="0">
                <a:latin typeface="Gill Sans"/>
              </a:rPr>
              <a:t>Công việc sẽ không được phân công</a:t>
            </a:r>
          </a:p>
          <a:p>
            <a:pPr marL="628650" algn="just">
              <a:spcBef>
                <a:spcPts val="1260"/>
              </a:spcBef>
            </a:pPr>
            <a:r>
              <a:rPr lang="en-US" altLang="en-US" sz="2200">
                <a:latin typeface="Gill Sans"/>
              </a:rPr>
              <a:t>Mỗi ngày sẽ cập nhật thời gian dự trù hoàn tất công </a:t>
            </a:r>
            <a:r>
              <a:rPr lang="en-US" altLang="en-US" sz="2200" smtClean="0">
                <a:latin typeface="Gill Sans"/>
              </a:rPr>
              <a:t>việc</a:t>
            </a:r>
          </a:p>
          <a:p>
            <a:pPr marL="628650" algn="just">
              <a:spcBef>
                <a:spcPts val="1260"/>
              </a:spcBef>
            </a:pPr>
            <a:r>
              <a:rPr lang="en-US" altLang="en-US" sz="2200">
                <a:latin typeface="Gill Sans"/>
              </a:rPr>
              <a:t>Mọi thành viên có thể thêm, xóa, thay đổi sprint backlog</a:t>
            </a:r>
          </a:p>
          <a:p>
            <a:pPr marL="628650" algn="just">
              <a:spcBef>
                <a:spcPts val="1260"/>
              </a:spcBef>
            </a:pPr>
            <a:r>
              <a:rPr lang="en-US" altLang="en-US" sz="2200">
                <a:latin typeface="Gill Sans"/>
              </a:rPr>
              <a:t>Thể hiện công việc cho sprint</a:t>
            </a:r>
          </a:p>
          <a:p>
            <a:pPr marL="628650" algn="just">
              <a:lnSpc>
                <a:spcPct val="150000"/>
              </a:lnSpc>
              <a:spcBef>
                <a:spcPts val="1260"/>
              </a:spcBef>
            </a:pPr>
            <a:r>
              <a:rPr lang="en-US" altLang="en-US" sz="2200">
                <a:latin typeface="Gill Sans"/>
              </a:rPr>
              <a:t>Nếu công việc không rõ ràng, nên đưa vào sprint backlog với thời gian nhiều hơn và chia nhỏ để thực hiện</a:t>
            </a:r>
          </a:p>
          <a:p>
            <a:pPr marL="628650" algn="just">
              <a:spcBef>
                <a:spcPts val="1260"/>
              </a:spcBef>
            </a:pPr>
            <a:r>
              <a:rPr lang="en-US" altLang="en-US" sz="2200">
                <a:latin typeface="Gill Sans"/>
              </a:rPr>
              <a:t>Cập nhật công việc còn lại khi hiểu thêm về công việc đó</a:t>
            </a:r>
          </a:p>
          <a:p>
            <a:pPr marL="628650" algn="just">
              <a:spcBef>
                <a:spcPts val="1260"/>
              </a:spcBef>
            </a:pPr>
            <a:endParaRPr lang="en-US" altLang="en-US" sz="2200">
              <a:latin typeface="Gill San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6" name="TextBox 5"/>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43</a:t>
            </a:fld>
            <a:endParaRPr lang="en-US"/>
          </a:p>
        </p:txBody>
      </p:sp>
      <p:sp>
        <p:nvSpPr>
          <p:cNvPr id="7" name="TextBox 6"/>
          <p:cNvSpPr txBox="1"/>
          <p:nvPr/>
        </p:nvSpPr>
        <p:spPr>
          <a:xfrm>
            <a:off x="1282655" y="762824"/>
            <a:ext cx="4288664" cy="523220"/>
          </a:xfrm>
          <a:prstGeom prst="rect">
            <a:avLst/>
          </a:prstGeom>
          <a:noFill/>
        </p:spPr>
        <p:txBody>
          <a:bodyPr wrap="square" rtlCol="0">
            <a:spAutoFit/>
          </a:bodyPr>
          <a:lstStyle/>
          <a:p>
            <a:r>
              <a:rPr lang="en-US" sz="2800" b="1">
                <a:solidFill>
                  <a:srgbClr val="00B0F0"/>
                </a:solidFill>
                <a:latin typeface="Gill Sans"/>
                <a:sym typeface="Gill Sans" charset="0"/>
              </a:rPr>
              <a:t>Quản lý </a:t>
            </a:r>
            <a:r>
              <a:rPr lang="en-US" sz="2800" b="1" smtClean="0">
                <a:solidFill>
                  <a:srgbClr val="00B0F0"/>
                </a:solidFill>
                <a:latin typeface="Gill Sans"/>
                <a:sym typeface="Gill Sans" charset="0"/>
              </a:rPr>
              <a:t>Sprint Backlog</a:t>
            </a:r>
            <a:endParaRPr lang="en-US" sz="2800" b="1">
              <a:solidFill>
                <a:srgbClr val="00B0F0"/>
              </a:solidFill>
              <a:latin typeface="Gill San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down)">
                                      <p:cBhvr>
                                        <p:cTn id="7" dur="500"/>
                                        <p:tgtEl>
                                          <p:spTgt spid="3891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8915">
                                            <p:txEl>
                                              <p:pRg st="1" end="1"/>
                                            </p:txEl>
                                          </p:spTgt>
                                        </p:tgtEl>
                                        <p:attrNameLst>
                                          <p:attrName>style.visibility</p:attrName>
                                        </p:attrNameLst>
                                      </p:cBhvr>
                                      <p:to>
                                        <p:strVal val="visible"/>
                                      </p:to>
                                    </p:set>
                                    <p:animEffect transition="in" filter="wipe(down)">
                                      <p:cBhvr>
                                        <p:cTn id="10" dur="500"/>
                                        <p:tgtEl>
                                          <p:spTgt spid="3891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animEffect transition="in" filter="wipe(down)">
                                      <p:cBhvr>
                                        <p:cTn id="13" dur="500"/>
                                        <p:tgtEl>
                                          <p:spTgt spid="3891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8915">
                                            <p:txEl>
                                              <p:pRg st="3" end="3"/>
                                            </p:txEl>
                                          </p:spTgt>
                                        </p:tgtEl>
                                        <p:attrNameLst>
                                          <p:attrName>style.visibility</p:attrName>
                                        </p:attrNameLst>
                                      </p:cBhvr>
                                      <p:to>
                                        <p:strVal val="visible"/>
                                      </p:to>
                                    </p:set>
                                    <p:animEffect transition="in" filter="wipe(down)">
                                      <p:cBhvr>
                                        <p:cTn id="16" dur="500"/>
                                        <p:tgtEl>
                                          <p:spTgt spid="38915">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animEffect transition="in" filter="wipe(down)">
                                      <p:cBhvr>
                                        <p:cTn id="19" dur="500"/>
                                        <p:tgtEl>
                                          <p:spTgt spid="38915">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8915">
                                            <p:txEl>
                                              <p:pRg st="5" end="5"/>
                                            </p:txEl>
                                          </p:spTgt>
                                        </p:tgtEl>
                                        <p:attrNameLst>
                                          <p:attrName>style.visibility</p:attrName>
                                        </p:attrNameLst>
                                      </p:cBhvr>
                                      <p:to>
                                        <p:strVal val="visible"/>
                                      </p:to>
                                    </p:set>
                                    <p:animEffect transition="in" filter="wipe(down)">
                                      <p:cBhvr>
                                        <p:cTn id="22" dur="500"/>
                                        <p:tgtEl>
                                          <p:spTgt spid="38915">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8915">
                                            <p:txEl>
                                              <p:pRg st="6" end="6"/>
                                            </p:txEl>
                                          </p:spTgt>
                                        </p:tgtEl>
                                        <p:attrNameLst>
                                          <p:attrName>style.visibility</p:attrName>
                                        </p:attrNameLst>
                                      </p:cBhvr>
                                      <p:to>
                                        <p:strVal val="visible"/>
                                      </p:to>
                                    </p:set>
                                    <p:animEffect transition="in" filter="wipe(down)">
                                      <p:cBhvr>
                                        <p:cTn id="25" dur="5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p:cNvSpPr>
          <p:nvPr/>
        </p:nvSpPr>
        <p:spPr bwMode="auto">
          <a:xfrm>
            <a:off x="628650" y="1725930"/>
            <a:ext cx="33147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charset="0"/>
                <a:ea typeface="ヒラギノ角ゴ Pro W3" charset="0"/>
                <a:cs typeface="ヒラギノ角ゴ Pro W3" charset="0"/>
                <a:sym typeface="Gill Sans" charset="0"/>
              </a:rPr>
              <a:t>Công việc</a:t>
            </a:r>
          </a:p>
        </p:txBody>
      </p:sp>
      <p:sp>
        <p:nvSpPr>
          <p:cNvPr id="78851" name="Rectangle 3"/>
          <p:cNvSpPr>
            <a:spLocks/>
          </p:cNvSpPr>
          <p:nvPr/>
        </p:nvSpPr>
        <p:spPr bwMode="auto">
          <a:xfrm>
            <a:off x="628650" y="2251710"/>
            <a:ext cx="3314700" cy="525780"/>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Viết code giao diện</a:t>
            </a:r>
          </a:p>
        </p:txBody>
      </p:sp>
      <p:sp>
        <p:nvSpPr>
          <p:cNvPr id="78852" name="Rectangle 4"/>
          <p:cNvSpPr>
            <a:spLocks/>
          </p:cNvSpPr>
          <p:nvPr/>
        </p:nvSpPr>
        <p:spPr bwMode="auto">
          <a:xfrm>
            <a:off x="628650" y="2780348"/>
            <a:ext cx="3314700" cy="525780"/>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Viết code chức năng</a:t>
            </a:r>
          </a:p>
        </p:txBody>
      </p:sp>
      <p:sp>
        <p:nvSpPr>
          <p:cNvPr id="78853" name="Rectangle 5"/>
          <p:cNvSpPr>
            <a:spLocks/>
          </p:cNvSpPr>
          <p:nvPr/>
        </p:nvSpPr>
        <p:spPr bwMode="auto">
          <a:xfrm>
            <a:off x="628650" y="3303270"/>
            <a:ext cx="3314700" cy="525780"/>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Kiểm thử chức năng</a:t>
            </a:r>
          </a:p>
        </p:txBody>
      </p:sp>
      <p:sp>
        <p:nvSpPr>
          <p:cNvPr id="78854" name="Rectangle 6"/>
          <p:cNvSpPr>
            <a:spLocks/>
          </p:cNvSpPr>
          <p:nvPr/>
        </p:nvSpPr>
        <p:spPr bwMode="auto">
          <a:xfrm>
            <a:off x="628650" y="3829050"/>
            <a:ext cx="3314700" cy="525780"/>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Viết trợ giúp trực tuyến</a:t>
            </a:r>
          </a:p>
        </p:txBody>
      </p:sp>
      <p:sp>
        <p:nvSpPr>
          <p:cNvPr id="78855" name="Rectangle 7"/>
          <p:cNvSpPr>
            <a:spLocks/>
          </p:cNvSpPr>
          <p:nvPr/>
        </p:nvSpPr>
        <p:spPr bwMode="auto">
          <a:xfrm>
            <a:off x="628650" y="4354830"/>
            <a:ext cx="3314700" cy="525780"/>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Viết lớp foo	</a:t>
            </a:r>
          </a:p>
        </p:txBody>
      </p:sp>
      <p:sp>
        <p:nvSpPr>
          <p:cNvPr id="39944" name="Rectangle 8"/>
          <p:cNvSpPr>
            <a:spLocks/>
          </p:cNvSpPr>
          <p:nvPr/>
        </p:nvSpPr>
        <p:spPr bwMode="auto">
          <a:xfrm>
            <a:off x="3943350" y="1725930"/>
            <a:ext cx="9144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pitchFamily="80" charset="0"/>
                <a:ea typeface="Gill Sans" pitchFamily="80" charset="0"/>
                <a:cs typeface="Gill Sans" pitchFamily="80" charset="0"/>
                <a:sym typeface="Gill Sans" pitchFamily="80" charset="0"/>
              </a:rPr>
              <a:t>Mon</a:t>
            </a:r>
          </a:p>
        </p:txBody>
      </p:sp>
      <p:grpSp>
        <p:nvGrpSpPr>
          <p:cNvPr id="78857" name="Group 9"/>
          <p:cNvGrpSpPr>
            <a:grpSpLocks/>
          </p:cNvGrpSpPr>
          <p:nvPr/>
        </p:nvGrpSpPr>
        <p:grpSpPr bwMode="auto">
          <a:xfrm>
            <a:off x="3943350" y="2251710"/>
            <a:ext cx="914400" cy="2628900"/>
            <a:chOff x="0" y="0"/>
            <a:chExt cx="640" cy="1840"/>
          </a:xfrm>
        </p:grpSpPr>
        <p:sp>
          <p:nvSpPr>
            <p:cNvPr id="78892" name="Rectangle 10"/>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93" name="Rectangle 11"/>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16</a:t>
              </a:r>
            </a:p>
          </p:txBody>
        </p:sp>
        <p:sp>
          <p:nvSpPr>
            <p:cNvPr id="78894" name="Rectangle 12"/>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95" name="Rectangle 13"/>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12</a:t>
              </a:r>
            </a:p>
          </p:txBody>
        </p:sp>
        <p:sp>
          <p:nvSpPr>
            <p:cNvPr id="78896" name="Rectangle 14"/>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grpSp>
      <p:sp>
        <p:nvSpPr>
          <p:cNvPr id="39951" name="Rectangle 15"/>
          <p:cNvSpPr>
            <a:spLocks/>
          </p:cNvSpPr>
          <p:nvPr/>
        </p:nvSpPr>
        <p:spPr bwMode="auto">
          <a:xfrm>
            <a:off x="4857750" y="1725930"/>
            <a:ext cx="9144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pitchFamily="80" charset="0"/>
                <a:ea typeface="Gill Sans" pitchFamily="80" charset="0"/>
                <a:cs typeface="Gill Sans" pitchFamily="80" charset="0"/>
                <a:sym typeface="Gill Sans" pitchFamily="80" charset="0"/>
              </a:rPr>
              <a:t>Tues</a:t>
            </a:r>
          </a:p>
        </p:txBody>
      </p:sp>
      <p:grpSp>
        <p:nvGrpSpPr>
          <p:cNvPr id="39952" name="Group 16"/>
          <p:cNvGrpSpPr>
            <a:grpSpLocks/>
          </p:cNvGrpSpPr>
          <p:nvPr/>
        </p:nvGrpSpPr>
        <p:grpSpPr bwMode="auto">
          <a:xfrm>
            <a:off x="4857750" y="2251710"/>
            <a:ext cx="914400" cy="2628900"/>
            <a:chOff x="0" y="0"/>
            <a:chExt cx="640" cy="1840"/>
          </a:xfrm>
        </p:grpSpPr>
        <p:sp>
          <p:nvSpPr>
            <p:cNvPr id="78887" name="Rectangle 17"/>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4</a:t>
              </a:r>
            </a:p>
          </p:txBody>
        </p:sp>
        <p:sp>
          <p:nvSpPr>
            <p:cNvPr id="78888" name="Rectangle 18"/>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12</a:t>
              </a:r>
            </a:p>
          </p:txBody>
        </p:sp>
        <p:sp>
          <p:nvSpPr>
            <p:cNvPr id="78889" name="Rectangle 19"/>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16</a:t>
              </a:r>
            </a:p>
          </p:txBody>
        </p:sp>
        <p:sp>
          <p:nvSpPr>
            <p:cNvPr id="78890" name="Rectangle 20"/>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91" name="Rectangle 21"/>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grpSp>
      <p:sp>
        <p:nvSpPr>
          <p:cNvPr id="39958" name="Rectangle 22"/>
          <p:cNvSpPr>
            <a:spLocks/>
          </p:cNvSpPr>
          <p:nvPr/>
        </p:nvSpPr>
        <p:spPr bwMode="auto">
          <a:xfrm>
            <a:off x="5772150" y="1725930"/>
            <a:ext cx="9144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pitchFamily="80" charset="0"/>
                <a:ea typeface="Gill Sans" pitchFamily="80" charset="0"/>
                <a:cs typeface="Gill Sans" pitchFamily="80" charset="0"/>
                <a:sym typeface="Gill Sans" pitchFamily="80" charset="0"/>
              </a:rPr>
              <a:t>Wed</a:t>
            </a:r>
          </a:p>
        </p:txBody>
      </p:sp>
      <p:sp>
        <p:nvSpPr>
          <p:cNvPr id="39959" name="Rectangle 23"/>
          <p:cNvSpPr>
            <a:spLocks/>
          </p:cNvSpPr>
          <p:nvPr/>
        </p:nvSpPr>
        <p:spPr bwMode="auto">
          <a:xfrm>
            <a:off x="6686550" y="1725930"/>
            <a:ext cx="9144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pitchFamily="80" charset="0"/>
                <a:ea typeface="Gill Sans" pitchFamily="80" charset="0"/>
                <a:cs typeface="Gill Sans" pitchFamily="80" charset="0"/>
                <a:sym typeface="Gill Sans" pitchFamily="80" charset="0"/>
              </a:rPr>
              <a:t>Thur</a:t>
            </a:r>
          </a:p>
        </p:txBody>
      </p:sp>
      <p:grpSp>
        <p:nvGrpSpPr>
          <p:cNvPr id="39960" name="Group 24"/>
          <p:cNvGrpSpPr>
            <a:grpSpLocks/>
          </p:cNvGrpSpPr>
          <p:nvPr/>
        </p:nvGrpSpPr>
        <p:grpSpPr bwMode="auto">
          <a:xfrm>
            <a:off x="6686550" y="2251710"/>
            <a:ext cx="914400" cy="3154680"/>
            <a:chOff x="0" y="0"/>
            <a:chExt cx="640" cy="2208"/>
          </a:xfrm>
        </p:grpSpPr>
        <p:sp>
          <p:nvSpPr>
            <p:cNvPr id="78881" name="Rectangle 25"/>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82" name="Rectangle 26"/>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4</a:t>
              </a:r>
            </a:p>
          </p:txBody>
        </p:sp>
        <p:sp>
          <p:nvSpPr>
            <p:cNvPr id="78883" name="Rectangle 27"/>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11</a:t>
              </a:r>
            </a:p>
          </p:txBody>
        </p:sp>
        <p:sp>
          <p:nvSpPr>
            <p:cNvPr id="78884" name="Rectangle 28"/>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85" name="Rectangle 29"/>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86" name="Rectangle 30"/>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4</a:t>
              </a:r>
            </a:p>
          </p:txBody>
        </p:sp>
      </p:grpSp>
      <p:sp>
        <p:nvSpPr>
          <p:cNvPr id="39967" name="Rectangle 31"/>
          <p:cNvSpPr>
            <a:spLocks/>
          </p:cNvSpPr>
          <p:nvPr/>
        </p:nvSpPr>
        <p:spPr bwMode="auto">
          <a:xfrm>
            <a:off x="7600950" y="1725930"/>
            <a:ext cx="914400" cy="525780"/>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960120" algn="l"/>
              </a:tabLst>
              <a:defRPr/>
            </a:pPr>
            <a:r>
              <a:rPr lang="en-US" sz="2970">
                <a:solidFill>
                  <a:srgbClr val="FFFFFF"/>
                </a:solidFill>
                <a:latin typeface="Gill Sans" pitchFamily="80" charset="0"/>
                <a:ea typeface="Gill Sans" pitchFamily="80" charset="0"/>
                <a:cs typeface="Gill Sans" pitchFamily="80" charset="0"/>
                <a:sym typeface="Gill Sans" pitchFamily="80" charset="0"/>
              </a:rPr>
              <a:t>Fri</a:t>
            </a:r>
          </a:p>
        </p:txBody>
      </p:sp>
      <p:grpSp>
        <p:nvGrpSpPr>
          <p:cNvPr id="39968" name="Group 32"/>
          <p:cNvGrpSpPr>
            <a:grpSpLocks/>
          </p:cNvGrpSpPr>
          <p:nvPr/>
        </p:nvGrpSpPr>
        <p:grpSpPr bwMode="auto">
          <a:xfrm>
            <a:off x="7600950" y="2251710"/>
            <a:ext cx="914400" cy="3154680"/>
            <a:chOff x="0" y="0"/>
            <a:chExt cx="640" cy="2208"/>
          </a:xfrm>
        </p:grpSpPr>
        <p:sp>
          <p:nvSpPr>
            <p:cNvPr id="78875" name="Rectangle 33"/>
            <p:cNvSpPr>
              <a:spLocks/>
            </p:cNvSpPr>
            <p:nvPr/>
          </p:nvSpPr>
          <p:spPr bwMode="auto">
            <a:xfrm>
              <a:off x="0" y="0"/>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76" name="Rectangle 34"/>
            <p:cNvSpPr>
              <a:spLocks/>
            </p:cNvSpPr>
            <p:nvPr/>
          </p:nvSpPr>
          <p:spPr bwMode="auto">
            <a:xfrm>
              <a:off x="0" y="368"/>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77" name="Rectangle 35"/>
            <p:cNvSpPr>
              <a:spLocks/>
            </p:cNvSpPr>
            <p:nvPr/>
          </p:nvSpPr>
          <p:spPr bwMode="auto">
            <a:xfrm>
              <a:off x="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78" name="Rectangle 36"/>
            <p:cNvSpPr>
              <a:spLocks/>
            </p:cNvSpPr>
            <p:nvPr/>
          </p:nvSpPr>
          <p:spPr bwMode="auto">
            <a:xfrm>
              <a:off x="0" y="1104"/>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79" name="Rectangle 37"/>
            <p:cNvSpPr>
              <a:spLocks/>
            </p:cNvSpPr>
            <p:nvPr/>
          </p:nvSpPr>
          <p:spPr bwMode="auto">
            <a:xfrm>
              <a:off x="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80" name="Rectangle 38"/>
            <p:cNvSpPr>
              <a:spLocks/>
            </p:cNvSpPr>
            <p:nvPr/>
          </p:nvSpPr>
          <p:spPr bwMode="auto">
            <a:xfrm>
              <a:off x="0" y="1840"/>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grpSp>
      <p:grpSp>
        <p:nvGrpSpPr>
          <p:cNvPr id="39975" name="Group 39"/>
          <p:cNvGrpSpPr>
            <a:grpSpLocks/>
          </p:cNvGrpSpPr>
          <p:nvPr/>
        </p:nvGrpSpPr>
        <p:grpSpPr bwMode="auto">
          <a:xfrm>
            <a:off x="628650" y="2251710"/>
            <a:ext cx="6057900" cy="3154680"/>
            <a:chOff x="0" y="0"/>
            <a:chExt cx="4240" cy="2208"/>
          </a:xfrm>
        </p:grpSpPr>
        <p:sp>
          <p:nvSpPr>
            <p:cNvPr id="78866" name="Rectangle 40"/>
            <p:cNvSpPr>
              <a:spLocks/>
            </p:cNvSpPr>
            <p:nvPr/>
          </p:nvSpPr>
          <p:spPr bwMode="auto">
            <a:xfrm>
              <a:off x="0" y="1840"/>
              <a:ext cx="2320" cy="368"/>
            </a:xfrm>
            <a:prstGeom prst="rect">
              <a:avLst/>
            </a:prstGeom>
            <a:solidFill>
              <a:srgbClr val="E6E6E6"/>
            </a:solidFill>
            <a:ln w="25400">
              <a:solidFill>
                <a:schemeClr val="tx1"/>
              </a:solidFill>
              <a:miter lim="800000"/>
              <a:headEnd/>
              <a:tailEnd/>
            </a:ln>
          </p:spPr>
          <p:txBody>
            <a:bodyPr lIns="57150" tIns="57150" rIns="57150"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160">
                  <a:solidFill>
                    <a:schemeClr val="tx1"/>
                  </a:solidFill>
                </a:rPr>
                <a:t>Thêm ghi chép lỗi</a:t>
              </a:r>
            </a:p>
          </p:txBody>
        </p:sp>
        <p:sp>
          <p:nvSpPr>
            <p:cNvPr id="78867" name="Rectangle 41"/>
            <p:cNvSpPr>
              <a:spLocks/>
            </p:cNvSpPr>
            <p:nvPr/>
          </p:nvSpPr>
          <p:spPr bwMode="auto">
            <a:xfrm>
              <a:off x="2320" y="1840"/>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68" name="Rectangle 42"/>
            <p:cNvSpPr>
              <a:spLocks/>
            </p:cNvSpPr>
            <p:nvPr/>
          </p:nvSpPr>
          <p:spPr bwMode="auto">
            <a:xfrm>
              <a:off x="2960" y="1840"/>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69" name="Rectangle 43"/>
            <p:cNvSpPr>
              <a:spLocks/>
            </p:cNvSpPr>
            <p:nvPr/>
          </p:nvSpPr>
          <p:spPr bwMode="auto">
            <a:xfrm>
              <a:off x="3600" y="0"/>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70" name="Rectangle 44"/>
            <p:cNvSpPr>
              <a:spLocks/>
            </p:cNvSpPr>
            <p:nvPr/>
          </p:nvSpPr>
          <p:spPr bwMode="auto">
            <a:xfrm>
              <a:off x="3600" y="368"/>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10</a:t>
              </a:r>
            </a:p>
          </p:txBody>
        </p:sp>
        <p:sp>
          <p:nvSpPr>
            <p:cNvPr id="78871" name="Rectangle 45"/>
            <p:cNvSpPr>
              <a:spLocks/>
            </p:cNvSpPr>
            <p:nvPr/>
          </p:nvSpPr>
          <p:spPr bwMode="auto">
            <a:xfrm>
              <a:off x="3600" y="736"/>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16</a:t>
              </a:r>
            </a:p>
          </p:txBody>
        </p:sp>
        <p:sp>
          <p:nvSpPr>
            <p:cNvPr id="78872" name="Rectangle 46"/>
            <p:cNvSpPr>
              <a:spLocks/>
            </p:cNvSpPr>
            <p:nvPr/>
          </p:nvSpPr>
          <p:spPr bwMode="auto">
            <a:xfrm>
              <a:off x="3600" y="1104"/>
              <a:ext cx="640" cy="368"/>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78873" name="Rectangle 47"/>
            <p:cNvSpPr>
              <a:spLocks/>
            </p:cNvSpPr>
            <p:nvPr/>
          </p:nvSpPr>
          <p:spPr bwMode="auto">
            <a:xfrm>
              <a:off x="3600" y="1472"/>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sp>
          <p:nvSpPr>
            <p:cNvPr id="78874" name="Rectangle 48"/>
            <p:cNvSpPr>
              <a:spLocks/>
            </p:cNvSpPr>
            <p:nvPr/>
          </p:nvSpPr>
          <p:spPr bwMode="auto">
            <a:xfrm>
              <a:off x="3600" y="1840"/>
              <a:ext cx="640" cy="368"/>
            </a:xfrm>
            <a:prstGeom prst="rect">
              <a:avLst/>
            </a:prstGeom>
            <a:solidFill>
              <a:srgbClr val="E6E6E6"/>
            </a:solidFill>
            <a:ln w="25400">
              <a:solidFill>
                <a:schemeClr val="tx1"/>
              </a:solidFill>
              <a:miter lim="800000"/>
              <a:headEnd/>
              <a:tailEnd/>
            </a:ln>
          </p:spPr>
          <p:txBody>
            <a:bodyPr lIns="57150" tIns="57150" rIns="182761" bIns="5715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en-US" sz="2520">
                  <a:solidFill>
                    <a:schemeClr val="tx1"/>
                  </a:solidFill>
                </a:rPr>
                <a:t>8</a:t>
              </a: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52" name="TextBox 51"/>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44</a:t>
            </a:fld>
            <a:endParaRPr lang="en-US"/>
          </a:p>
        </p:txBody>
      </p:sp>
      <p:sp>
        <p:nvSpPr>
          <p:cNvPr id="4" name="TextBox 3"/>
          <p:cNvSpPr txBox="1"/>
          <p:nvPr/>
        </p:nvSpPr>
        <p:spPr>
          <a:xfrm>
            <a:off x="624625" y="904005"/>
            <a:ext cx="3930471" cy="523220"/>
          </a:xfrm>
          <a:prstGeom prst="rect">
            <a:avLst/>
          </a:prstGeom>
          <a:noFill/>
        </p:spPr>
        <p:txBody>
          <a:bodyPr wrap="square" rtlCol="0">
            <a:spAutoFit/>
          </a:bodyPr>
          <a:lstStyle/>
          <a:p>
            <a:r>
              <a:rPr lang="en-US" sz="2800" b="1" smtClean="0">
                <a:solidFill>
                  <a:srgbClr val="00B0F0"/>
                </a:solidFill>
                <a:latin typeface="Gill Sans"/>
              </a:rPr>
              <a:t>Ví dụ Sprint Backlog</a:t>
            </a:r>
            <a:endParaRPr lang="en-US" sz="2800" b="1">
              <a:solidFill>
                <a:srgbClr val="00B0F0"/>
              </a:solidFill>
              <a:latin typeface="Gill San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9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99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99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45</a:t>
            </a:fld>
            <a:endParaRPr lang="en-US"/>
          </a:p>
        </p:txBody>
      </p:sp>
      <p:sp>
        <p:nvSpPr>
          <p:cNvPr id="2" name="TextBox 1"/>
          <p:cNvSpPr txBox="1"/>
          <p:nvPr/>
        </p:nvSpPr>
        <p:spPr>
          <a:xfrm>
            <a:off x="1249251" y="621801"/>
            <a:ext cx="3477296" cy="523220"/>
          </a:xfrm>
          <a:prstGeom prst="rect">
            <a:avLst/>
          </a:prstGeom>
          <a:noFill/>
        </p:spPr>
        <p:txBody>
          <a:bodyPr wrap="square" rtlCol="0">
            <a:spAutoFit/>
          </a:bodyPr>
          <a:lstStyle/>
          <a:p>
            <a:r>
              <a:rPr lang="en-US" sz="2800" b="1" smtClean="0">
                <a:solidFill>
                  <a:srgbClr val="00B0F0"/>
                </a:solidFill>
                <a:latin typeface="Gill Sans"/>
              </a:rPr>
              <a:t>Biểu đồ Burndown</a:t>
            </a:r>
            <a:endParaRPr lang="en-US" sz="2800" b="1">
              <a:solidFill>
                <a:srgbClr val="00B0F0"/>
              </a:solidFill>
              <a:latin typeface="Gill San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6" y="1122167"/>
            <a:ext cx="9056040" cy="5025382"/>
          </a:xfrm>
          <a:prstGeom prst="rect">
            <a:avLst/>
          </a:prstGeom>
        </p:spPr>
      </p:pic>
      <p:sp>
        <p:nvSpPr>
          <p:cNvPr id="4" name="Rectangle 3"/>
          <p:cNvSpPr/>
          <p:nvPr/>
        </p:nvSpPr>
        <p:spPr>
          <a:xfrm>
            <a:off x="-1" y="3871286"/>
            <a:ext cx="4572000" cy="1754326"/>
          </a:xfrm>
          <a:prstGeom prst="rect">
            <a:avLst/>
          </a:prstGeom>
        </p:spPr>
        <p:txBody>
          <a:bodyPr>
            <a:spAutoFit/>
          </a:bodyPr>
          <a:lstStyle/>
          <a:p>
            <a:pPr marL="342900" indent="-342900">
              <a:buFont typeface="Courier New" panose="02070309020205020404" pitchFamily="49" charset="0"/>
              <a:buChar char="o"/>
            </a:pPr>
            <a:r>
              <a:rPr lang="en-US">
                <a:solidFill>
                  <a:srgbClr val="FF0000"/>
                </a:solidFill>
                <a:latin typeface="Gill Sans"/>
              </a:rPr>
              <a:t>Thể hiện tiến độ hướng tới mục tiêu Sprint</a:t>
            </a:r>
          </a:p>
          <a:p>
            <a:pPr marL="342900" indent="-342900">
              <a:buFont typeface="Courier New" panose="02070309020205020404" pitchFamily="49" charset="0"/>
              <a:buChar char="o"/>
            </a:pPr>
            <a:r>
              <a:rPr lang="en-US">
                <a:solidFill>
                  <a:srgbClr val="FF0000"/>
                </a:solidFill>
                <a:latin typeface="Gill Sans"/>
              </a:rPr>
              <a:t>Thể hiện còn bao nhiêu việc phải làm để hoàn thành công việc</a:t>
            </a:r>
          </a:p>
          <a:p>
            <a:pPr marL="342900" indent="-342900">
              <a:buFont typeface="Courier New" panose="02070309020205020404" pitchFamily="49" charset="0"/>
              <a:buChar char="o"/>
            </a:pPr>
            <a:r>
              <a:rPr lang="en-US">
                <a:solidFill>
                  <a:srgbClr val="FF0000"/>
                </a:solidFill>
                <a:latin typeface="Gill Sans"/>
              </a:rPr>
              <a:t>Cập nhật lại biểu đồ Burndown hàng ngày ( ngay sau họp Scrum )</a:t>
            </a:r>
          </a:p>
        </p:txBody>
      </p:sp>
    </p:spTree>
    <p:extLst>
      <p:ext uri="{BB962C8B-B14F-4D97-AF65-F5344CB8AC3E}">
        <p14:creationId xmlns:p14="http://schemas.microsoft.com/office/powerpoint/2010/main" val="31974245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8" name="TextBox 7"/>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46</a:t>
            </a:fld>
            <a:endParaRPr lang="en-US"/>
          </a:p>
        </p:txBody>
      </p:sp>
      <p:sp>
        <p:nvSpPr>
          <p:cNvPr id="11" name="TextBox 10"/>
          <p:cNvSpPr txBox="1"/>
          <p:nvPr/>
        </p:nvSpPr>
        <p:spPr>
          <a:xfrm>
            <a:off x="1249251" y="239604"/>
            <a:ext cx="3477296" cy="523220"/>
          </a:xfrm>
          <a:prstGeom prst="rect">
            <a:avLst/>
          </a:prstGeom>
          <a:noFill/>
        </p:spPr>
        <p:txBody>
          <a:bodyPr wrap="square" rtlCol="0">
            <a:spAutoFit/>
          </a:bodyPr>
          <a:lstStyle/>
          <a:p>
            <a:r>
              <a:rPr lang="en-US" sz="2800" b="1" smtClean="0">
                <a:solidFill>
                  <a:srgbClr val="00B0F0"/>
                </a:solidFill>
                <a:latin typeface="Gill Sans"/>
              </a:rPr>
              <a:t>Các công cụ khác</a:t>
            </a:r>
            <a:endParaRPr lang="en-US" sz="2800" b="1">
              <a:solidFill>
                <a:srgbClr val="00B0F0"/>
              </a:solidFill>
              <a:latin typeface="Gill Sans"/>
            </a:endParaRPr>
          </a:p>
        </p:txBody>
      </p:sp>
      <p:pic>
        <p:nvPicPr>
          <p:cNvPr id="14" name="Picture 13"/>
          <p:cNvPicPr/>
          <p:nvPr/>
        </p:nvPicPr>
        <p:blipFill>
          <a:blip r:embed="rId5"/>
          <a:stretch>
            <a:fillRect/>
          </a:stretch>
        </p:blipFill>
        <p:spPr>
          <a:xfrm>
            <a:off x="300123" y="828625"/>
            <a:ext cx="4325807" cy="2654891"/>
          </a:xfrm>
          <a:prstGeom prst="rect">
            <a:avLst/>
          </a:prstGeom>
        </p:spPr>
      </p:pic>
      <p:pic>
        <p:nvPicPr>
          <p:cNvPr id="15" name="Picture 14"/>
          <p:cNvPicPr/>
          <p:nvPr/>
        </p:nvPicPr>
        <p:blipFill>
          <a:blip r:embed="rId6"/>
          <a:stretch>
            <a:fillRect/>
          </a:stretch>
        </p:blipFill>
        <p:spPr>
          <a:xfrm>
            <a:off x="6090214" y="3617604"/>
            <a:ext cx="2994025" cy="2245360"/>
          </a:xfrm>
          <a:prstGeom prst="rect">
            <a:avLst/>
          </a:prstGeom>
        </p:spPr>
      </p:pic>
      <p:pic>
        <p:nvPicPr>
          <p:cNvPr id="17" name="Picture 16"/>
          <p:cNvPicPr/>
          <p:nvPr/>
        </p:nvPicPr>
        <p:blipFill>
          <a:blip r:embed="rId7"/>
          <a:stretch>
            <a:fillRect/>
          </a:stretch>
        </p:blipFill>
        <p:spPr>
          <a:xfrm>
            <a:off x="117404" y="3416627"/>
            <a:ext cx="5972810" cy="2647315"/>
          </a:xfrm>
          <a:prstGeom prst="rect">
            <a:avLst/>
          </a:prstGeom>
        </p:spPr>
      </p:pic>
      <p:pic>
        <p:nvPicPr>
          <p:cNvPr id="18" name="Picture 17"/>
          <p:cNvPicPr/>
          <p:nvPr/>
        </p:nvPicPr>
        <p:blipFill>
          <a:blip r:embed="rId8"/>
          <a:stretch>
            <a:fillRect/>
          </a:stretch>
        </p:blipFill>
        <p:spPr>
          <a:xfrm>
            <a:off x="4615466" y="963801"/>
            <a:ext cx="3889420" cy="24528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47</a:t>
            </a:fld>
            <a:endParaRPr lang="en-US"/>
          </a:p>
        </p:txBody>
      </p:sp>
      <p:pic>
        <p:nvPicPr>
          <p:cNvPr id="10" name="Picture 9"/>
          <p:cNvPicPr/>
          <p:nvPr/>
        </p:nvPicPr>
        <p:blipFill>
          <a:blip r:embed="rId5"/>
          <a:stretch>
            <a:fillRect/>
          </a:stretch>
        </p:blipFill>
        <p:spPr>
          <a:xfrm>
            <a:off x="3378043" y="762824"/>
            <a:ext cx="5137307" cy="2885703"/>
          </a:xfrm>
          <a:prstGeom prst="rect">
            <a:avLst/>
          </a:prstGeom>
        </p:spPr>
      </p:pic>
      <p:pic>
        <p:nvPicPr>
          <p:cNvPr id="11" name="Picture 10"/>
          <p:cNvPicPr/>
          <p:nvPr/>
        </p:nvPicPr>
        <p:blipFill>
          <a:blip r:embed="rId6"/>
          <a:stretch>
            <a:fillRect/>
          </a:stretch>
        </p:blipFill>
        <p:spPr>
          <a:xfrm>
            <a:off x="252623" y="1728281"/>
            <a:ext cx="4106017" cy="2675896"/>
          </a:xfrm>
          <a:prstGeom prst="rect">
            <a:avLst/>
          </a:prstGeom>
        </p:spPr>
      </p:pic>
      <p:pic>
        <p:nvPicPr>
          <p:cNvPr id="12" name="Picture 11"/>
          <p:cNvPicPr/>
          <p:nvPr/>
        </p:nvPicPr>
        <p:blipFill rotWithShape="1">
          <a:blip r:embed="rId7"/>
          <a:srcRect b="7488"/>
          <a:stretch/>
        </p:blipFill>
        <p:spPr>
          <a:xfrm>
            <a:off x="2181087" y="3310487"/>
            <a:ext cx="5157608" cy="3116071"/>
          </a:xfrm>
          <a:prstGeom prst="rect">
            <a:avLst/>
          </a:prstGeom>
        </p:spPr>
      </p:pic>
    </p:spTree>
    <p:extLst>
      <p:ext uri="{BB962C8B-B14F-4D97-AF65-F5344CB8AC3E}">
        <p14:creationId xmlns:p14="http://schemas.microsoft.com/office/powerpoint/2010/main" val="7762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48</a:t>
            </a:fld>
            <a:endParaRPr lang="en-US"/>
          </a:p>
        </p:txBody>
      </p:sp>
      <p:sp>
        <p:nvSpPr>
          <p:cNvPr id="2" name="TextBox 1"/>
          <p:cNvSpPr txBox="1"/>
          <p:nvPr/>
        </p:nvSpPr>
        <p:spPr>
          <a:xfrm>
            <a:off x="1598737" y="578236"/>
            <a:ext cx="6143223" cy="523220"/>
          </a:xfrm>
          <a:prstGeom prst="rect">
            <a:avLst/>
          </a:prstGeom>
          <a:noFill/>
        </p:spPr>
        <p:txBody>
          <a:bodyPr wrap="square" rtlCol="0">
            <a:spAutoFit/>
          </a:bodyPr>
          <a:lstStyle/>
          <a:p>
            <a:r>
              <a:rPr lang="en-US" sz="2800" b="1" smtClean="0">
                <a:solidFill>
                  <a:srgbClr val="00B0F0"/>
                </a:solidFill>
                <a:latin typeface="Gill Sans"/>
              </a:rPr>
              <a:t>User Story</a:t>
            </a:r>
            <a:endParaRPr lang="en-US" sz="2800" b="1">
              <a:solidFill>
                <a:srgbClr val="00B0F0"/>
              </a:solidFill>
              <a:latin typeface="Gill Sans"/>
            </a:endParaRPr>
          </a:p>
        </p:txBody>
      </p:sp>
      <p:sp>
        <p:nvSpPr>
          <p:cNvPr id="3" name="TextBox 2"/>
          <p:cNvSpPr txBox="1"/>
          <p:nvPr/>
        </p:nvSpPr>
        <p:spPr>
          <a:xfrm>
            <a:off x="1688890" y="1097374"/>
            <a:ext cx="6053070" cy="2462213"/>
          </a:xfrm>
          <a:prstGeom prst="rect">
            <a:avLst/>
          </a:prstGeom>
          <a:noFill/>
        </p:spPr>
        <p:txBody>
          <a:bodyPr wrap="square" rtlCol="0">
            <a:spAutoFit/>
          </a:bodyPr>
          <a:lstStyle/>
          <a:p>
            <a:pPr marL="342900" indent="-342900">
              <a:buFont typeface="Arial" panose="020B0604020202020204" pitchFamily="34" charset="0"/>
              <a:buChar char="•"/>
            </a:pPr>
            <a:r>
              <a:rPr lang="en-US" sz="2200">
                <a:latin typeface="Gill Sans (Body)"/>
              </a:rPr>
              <a:t>L</a:t>
            </a:r>
            <a:r>
              <a:rPr lang="en-US" sz="2200" smtClean="0">
                <a:latin typeface="Gill Sans (Body)"/>
              </a:rPr>
              <a:t>à các yêu cầu linh hoạt</a:t>
            </a:r>
          </a:p>
          <a:p>
            <a:pPr marL="342900" indent="-342900">
              <a:buFont typeface="Arial" panose="020B0604020202020204" pitchFamily="34" charset="0"/>
              <a:buChar char="•"/>
            </a:pPr>
            <a:r>
              <a:rPr lang="en-US" sz="2200" smtClean="0">
                <a:latin typeface="Gill Sans (Body)"/>
              </a:rPr>
              <a:t>Đảm bảo cần bằng người dùng, khách hang và nhà phát triển</a:t>
            </a:r>
          </a:p>
          <a:p>
            <a:pPr marL="342900" indent="-342900">
              <a:buFont typeface="Arial" panose="020B0604020202020204" pitchFamily="34" charset="0"/>
              <a:buChar char="•"/>
            </a:pPr>
            <a:r>
              <a:rPr lang="en-US" sz="2200" smtClean="0">
                <a:latin typeface="Gill Sans (Body)"/>
              </a:rPr>
              <a:t>Hướng tới người dùng và nghiệp vụ, không chứa các đặc tính về hệ thống</a:t>
            </a:r>
          </a:p>
          <a:p>
            <a:pPr marL="342900" indent="-342900">
              <a:buFont typeface="Arial" panose="020B0604020202020204" pitchFamily="34" charset="0"/>
              <a:buChar char="•"/>
            </a:pPr>
            <a:r>
              <a:rPr lang="en-US" sz="2200">
                <a:latin typeface="Gill Sans (Body)"/>
              </a:rPr>
              <a:t>Một số công cụ để viết user stories là : JIRA</a:t>
            </a:r>
            <a:r>
              <a:rPr lang="en-US" sz="2200" b="1">
                <a:latin typeface="Gill Sans (Body)"/>
              </a:rPr>
              <a:t>, </a:t>
            </a:r>
            <a:r>
              <a:rPr lang="en-US" sz="2200">
                <a:latin typeface="Gill Sans (Body)"/>
              </a:rPr>
              <a:t>Visual Paradigm, </a:t>
            </a:r>
            <a:r>
              <a:rPr lang="en-US" sz="2200" smtClean="0">
                <a:latin typeface="Gill Sans (Body)"/>
              </a:rPr>
              <a:t>Kanban board …</a:t>
            </a:r>
            <a:endParaRPr lang="en-US" sz="2200" b="1">
              <a:latin typeface="Gill Sans (Body)"/>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2484" b="28299"/>
          <a:stretch/>
        </p:blipFill>
        <p:spPr>
          <a:xfrm>
            <a:off x="1598737" y="3513759"/>
            <a:ext cx="6553590" cy="2888421"/>
          </a:xfrm>
          <a:prstGeom prst="rect">
            <a:avLst/>
          </a:prstGeom>
        </p:spPr>
      </p:pic>
    </p:spTree>
    <p:extLst>
      <p:ext uri="{BB962C8B-B14F-4D97-AF65-F5344CB8AC3E}">
        <p14:creationId xmlns:p14="http://schemas.microsoft.com/office/powerpoint/2010/main" val="8053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49</a:t>
            </a:fld>
            <a:endParaRPr lang="en-US"/>
          </a:p>
        </p:txBody>
      </p:sp>
      <p:sp>
        <p:nvSpPr>
          <p:cNvPr id="2" name="TextBox 1"/>
          <p:cNvSpPr txBox="1"/>
          <p:nvPr/>
        </p:nvSpPr>
        <p:spPr>
          <a:xfrm>
            <a:off x="1598737" y="1087350"/>
            <a:ext cx="5151549" cy="400110"/>
          </a:xfrm>
          <a:prstGeom prst="rect">
            <a:avLst/>
          </a:prstGeom>
          <a:noFill/>
        </p:spPr>
        <p:txBody>
          <a:bodyPr wrap="square" rtlCol="0">
            <a:spAutoFit/>
          </a:bodyPr>
          <a:lstStyle/>
          <a:p>
            <a:r>
              <a:rPr lang="en-US" sz="2000" b="1" smtClean="0">
                <a:solidFill>
                  <a:srgbClr val="00B0F0"/>
                </a:solidFill>
                <a:latin typeface="Gill Sans (Body)"/>
              </a:rPr>
              <a:t>Các tiêu chuẩn cho một user story tốt </a:t>
            </a:r>
          </a:p>
        </p:txBody>
      </p:sp>
      <p:sp>
        <p:nvSpPr>
          <p:cNvPr id="9" name="TextBox 8"/>
          <p:cNvSpPr txBox="1"/>
          <p:nvPr/>
        </p:nvSpPr>
        <p:spPr>
          <a:xfrm>
            <a:off x="1598737" y="564130"/>
            <a:ext cx="6143223" cy="523220"/>
          </a:xfrm>
          <a:prstGeom prst="rect">
            <a:avLst/>
          </a:prstGeom>
          <a:noFill/>
        </p:spPr>
        <p:txBody>
          <a:bodyPr wrap="square" rtlCol="0">
            <a:spAutoFit/>
          </a:bodyPr>
          <a:lstStyle/>
          <a:p>
            <a:r>
              <a:rPr lang="en-US" sz="2800" b="1" smtClean="0">
                <a:solidFill>
                  <a:srgbClr val="00B0F0"/>
                </a:solidFill>
                <a:latin typeface="Gill Sans"/>
              </a:rPr>
              <a:t>User Story</a:t>
            </a:r>
            <a:endParaRPr lang="en-US" sz="2800" b="1">
              <a:solidFill>
                <a:srgbClr val="00B0F0"/>
              </a:solidFill>
              <a:latin typeface="Gill Sans"/>
            </a:endParaRPr>
          </a:p>
        </p:txBody>
      </p:sp>
      <p:graphicFrame>
        <p:nvGraphicFramePr>
          <p:cNvPr id="3" name="Table 2"/>
          <p:cNvGraphicFramePr>
            <a:graphicFrameLocks noGrp="1"/>
          </p:cNvGraphicFramePr>
          <p:nvPr>
            <p:extLst>
              <p:ext uri="{D42A27DB-BD31-4B8C-83A1-F6EECF244321}">
                <p14:modId xmlns:p14="http://schemas.microsoft.com/office/powerpoint/2010/main" val="2296814980"/>
              </p:ext>
            </p:extLst>
          </p:nvPr>
        </p:nvGraphicFramePr>
        <p:xfrm>
          <a:off x="800246" y="1873463"/>
          <a:ext cx="7545264" cy="3861414"/>
        </p:xfrm>
        <a:graphic>
          <a:graphicData uri="http://schemas.openxmlformats.org/drawingml/2006/table">
            <a:tbl>
              <a:tblPr firstRow="1" bandRow="1">
                <a:tableStyleId>{BDBED569-4797-4DF1-A0F4-6AAB3CD982D8}</a:tableStyleId>
              </a:tblPr>
              <a:tblGrid>
                <a:gridCol w="7545264"/>
              </a:tblGrid>
              <a:tr h="643569">
                <a:tc>
                  <a:txBody>
                    <a:bodyPr/>
                    <a:lstStyle/>
                    <a:p>
                      <a:pPr algn="ctr"/>
                      <a:r>
                        <a:rPr lang="en-US" sz="2800" b="1" smtClean="0">
                          <a:solidFill>
                            <a:srgbClr val="FF0000"/>
                          </a:solidFill>
                        </a:rPr>
                        <a:t>I</a:t>
                      </a:r>
                      <a:r>
                        <a:rPr lang="en-US" sz="2400" b="1" smtClean="0"/>
                        <a:t>ndependent</a:t>
                      </a:r>
                      <a:r>
                        <a:rPr lang="en-US" sz="2400" b="1" baseline="0" smtClean="0"/>
                        <a:t> – Độc lập</a:t>
                      </a:r>
                      <a:endParaRPr lang="en-US" sz="2400" b="1" baseline="0" smtClean="0">
                        <a:latin typeface="Gill Sans (Body)"/>
                      </a:endParaRPr>
                    </a:p>
                  </a:txBody>
                  <a:tcPr/>
                </a:tc>
              </a:tr>
              <a:tr h="643569">
                <a:tc>
                  <a:txBody>
                    <a:bodyPr/>
                    <a:lstStyle/>
                    <a:p>
                      <a:pPr algn="ctr"/>
                      <a:r>
                        <a:rPr lang="en-US" sz="2800" b="1" smtClean="0">
                          <a:solidFill>
                            <a:srgbClr val="FF0000"/>
                          </a:solidFill>
                        </a:rPr>
                        <a:t>N</a:t>
                      </a:r>
                      <a:r>
                        <a:rPr lang="en-US" sz="2400" b="1" smtClean="0"/>
                        <a:t>egotiable</a:t>
                      </a:r>
                      <a:r>
                        <a:rPr lang="en-US" sz="2400" b="1" baseline="0" smtClean="0"/>
                        <a:t> – Đàm phán được</a:t>
                      </a:r>
                      <a:endParaRPr lang="en-US" sz="2400" b="1" baseline="0" smtClean="0">
                        <a:latin typeface="Gill Sans (Body)"/>
                      </a:endParaRPr>
                    </a:p>
                  </a:txBody>
                  <a:tcPr/>
                </a:tc>
              </a:tr>
              <a:tr h="643569">
                <a:tc>
                  <a:txBody>
                    <a:bodyPr/>
                    <a:lstStyle/>
                    <a:p>
                      <a:pPr algn="ctr"/>
                      <a:r>
                        <a:rPr lang="en-US" sz="2800" b="1" smtClean="0">
                          <a:solidFill>
                            <a:srgbClr val="FF0000"/>
                          </a:solidFill>
                        </a:rPr>
                        <a:t>V</a:t>
                      </a:r>
                      <a:r>
                        <a:rPr lang="en-US" sz="2400" b="1" smtClean="0"/>
                        <a:t>aluable – Đáng</a:t>
                      </a:r>
                      <a:r>
                        <a:rPr lang="en-US" sz="2400" b="1" baseline="0" smtClean="0"/>
                        <a:t> giá</a:t>
                      </a:r>
                      <a:endParaRPr lang="en-US" sz="2400" b="1">
                        <a:latin typeface="Gill Sans (Body)"/>
                      </a:endParaRPr>
                    </a:p>
                  </a:txBody>
                  <a:tcPr/>
                </a:tc>
              </a:tr>
              <a:tr h="643569">
                <a:tc>
                  <a:txBody>
                    <a:bodyPr/>
                    <a:lstStyle/>
                    <a:p>
                      <a:pPr algn="ctr"/>
                      <a:r>
                        <a:rPr lang="en-US" sz="2800" b="1" smtClean="0">
                          <a:solidFill>
                            <a:srgbClr val="FF0000"/>
                          </a:solidFill>
                        </a:rPr>
                        <a:t>E</a:t>
                      </a:r>
                      <a:r>
                        <a:rPr lang="en-US" sz="2400" b="1" smtClean="0"/>
                        <a:t>stimatable – Ước tính</a:t>
                      </a:r>
                      <a:r>
                        <a:rPr lang="en-US" sz="2400" b="1" baseline="0" smtClean="0"/>
                        <a:t> được</a:t>
                      </a:r>
                      <a:endParaRPr lang="en-US" sz="2400" b="1">
                        <a:latin typeface="Gill Sans (Body)"/>
                      </a:endParaRPr>
                    </a:p>
                  </a:txBody>
                  <a:tcPr/>
                </a:tc>
              </a:tr>
              <a:tr h="643569">
                <a:tc>
                  <a:txBody>
                    <a:bodyPr/>
                    <a:lstStyle/>
                    <a:p>
                      <a:pPr algn="ctr"/>
                      <a:r>
                        <a:rPr lang="en-US" sz="2800" b="1" smtClean="0">
                          <a:solidFill>
                            <a:srgbClr val="FF0000"/>
                          </a:solidFill>
                        </a:rPr>
                        <a:t>S</a:t>
                      </a:r>
                      <a:r>
                        <a:rPr lang="en-US" sz="2400" b="1" smtClean="0"/>
                        <a:t>ize ApproPriately</a:t>
                      </a:r>
                      <a:r>
                        <a:rPr lang="en-US" sz="2400" b="1" baseline="0" smtClean="0"/>
                        <a:t> – Kích thước phù hợp</a:t>
                      </a:r>
                      <a:endParaRPr lang="en-US" sz="2400" b="1">
                        <a:latin typeface="Gill Sans (Body)"/>
                      </a:endParaRPr>
                    </a:p>
                  </a:txBody>
                  <a:tcPr/>
                </a:tc>
              </a:tr>
              <a:tr h="643569">
                <a:tc>
                  <a:txBody>
                    <a:bodyPr/>
                    <a:lstStyle/>
                    <a:p>
                      <a:pPr algn="ctr"/>
                      <a:r>
                        <a:rPr lang="en-US" sz="2800" b="1" smtClean="0">
                          <a:solidFill>
                            <a:srgbClr val="FF0000"/>
                          </a:solidFill>
                        </a:rPr>
                        <a:t>T</a:t>
                      </a:r>
                      <a:r>
                        <a:rPr lang="en-US" sz="2400" b="1" smtClean="0"/>
                        <a:t>estable – Kiểm thử</a:t>
                      </a:r>
                      <a:endParaRPr lang="en-US" sz="2400" b="1">
                        <a:latin typeface="Gill Sans (Body)"/>
                      </a:endParaRPr>
                    </a:p>
                  </a:txBody>
                  <a:tcPr/>
                </a:tc>
              </a:tr>
            </a:tbl>
          </a:graphicData>
        </a:graphic>
      </p:graphicFrame>
    </p:spTree>
    <p:extLst>
      <p:ext uri="{BB962C8B-B14F-4D97-AF65-F5344CB8AC3E}">
        <p14:creationId xmlns:p14="http://schemas.microsoft.com/office/powerpoint/2010/main" val="3145882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a:t>
            </a:fld>
            <a:endParaRPr lang="en-US"/>
          </a:p>
        </p:txBody>
      </p:sp>
      <p:sp>
        <p:nvSpPr>
          <p:cNvPr id="4" name="TextBox 3"/>
          <p:cNvSpPr txBox="1"/>
          <p:nvPr/>
        </p:nvSpPr>
        <p:spPr>
          <a:xfrm>
            <a:off x="1210233" y="301159"/>
            <a:ext cx="4668842" cy="523220"/>
          </a:xfrm>
          <a:prstGeom prst="rect">
            <a:avLst/>
          </a:prstGeom>
          <a:noFill/>
        </p:spPr>
        <p:txBody>
          <a:bodyPr wrap="none" rtlCol="0">
            <a:spAutoFit/>
          </a:bodyPr>
          <a:lstStyle/>
          <a:p>
            <a:r>
              <a:rPr lang="en-US" sz="2800" b="1" smtClean="0">
                <a:solidFill>
                  <a:srgbClr val="00B0F0"/>
                </a:solidFill>
                <a:latin typeface="Gill Sans (Body)"/>
              </a:rPr>
              <a:t>BA TRỤ CỘT CỦA SCRUM</a:t>
            </a:r>
            <a:endParaRPr lang="en-US" sz="2800" b="1">
              <a:solidFill>
                <a:srgbClr val="00B0F0"/>
              </a:solidFill>
              <a:latin typeface="Gill Sans (Body)"/>
            </a:endParaRPr>
          </a:p>
        </p:txBody>
      </p:sp>
      <p:pic>
        <p:nvPicPr>
          <p:cNvPr id="10" name="Picture 9"/>
          <p:cNvPicPr/>
          <p:nvPr/>
        </p:nvPicPr>
        <p:blipFill>
          <a:blip r:embed="rId5"/>
          <a:stretch>
            <a:fillRect/>
          </a:stretch>
        </p:blipFill>
        <p:spPr>
          <a:xfrm>
            <a:off x="1926246" y="1045407"/>
            <a:ext cx="5298803" cy="5028362"/>
          </a:xfrm>
          <a:prstGeom prst="rect">
            <a:avLst/>
          </a:prstGeom>
        </p:spPr>
      </p:pic>
    </p:spTree>
    <p:extLst>
      <p:ext uri="{BB962C8B-B14F-4D97-AF65-F5344CB8AC3E}">
        <p14:creationId xmlns:p14="http://schemas.microsoft.com/office/powerpoint/2010/main" val="3387284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50</a:t>
            </a:fld>
            <a:endParaRPr lang="en-US"/>
          </a:p>
        </p:txBody>
      </p:sp>
      <p:sp>
        <p:nvSpPr>
          <p:cNvPr id="9" name="TextBox 8"/>
          <p:cNvSpPr txBox="1"/>
          <p:nvPr/>
        </p:nvSpPr>
        <p:spPr>
          <a:xfrm>
            <a:off x="1598737" y="564130"/>
            <a:ext cx="6143223" cy="523220"/>
          </a:xfrm>
          <a:prstGeom prst="rect">
            <a:avLst/>
          </a:prstGeom>
          <a:noFill/>
        </p:spPr>
        <p:txBody>
          <a:bodyPr wrap="square" rtlCol="0">
            <a:spAutoFit/>
          </a:bodyPr>
          <a:lstStyle/>
          <a:p>
            <a:r>
              <a:rPr lang="en-US" sz="2800" b="1" smtClean="0">
                <a:solidFill>
                  <a:srgbClr val="00B0F0"/>
                </a:solidFill>
                <a:latin typeface="Gill Sans"/>
              </a:rPr>
              <a:t>User Story</a:t>
            </a:r>
            <a:endParaRPr lang="en-US" sz="2800" b="1">
              <a:solidFill>
                <a:srgbClr val="00B0F0"/>
              </a:solidFill>
              <a:latin typeface="Gill Sans"/>
            </a:endParaRPr>
          </a:p>
        </p:txBody>
      </p:sp>
      <p:sp>
        <p:nvSpPr>
          <p:cNvPr id="10" name="TextBox 9"/>
          <p:cNvSpPr txBox="1"/>
          <p:nvPr/>
        </p:nvSpPr>
        <p:spPr>
          <a:xfrm>
            <a:off x="1598737" y="1131511"/>
            <a:ext cx="5151549" cy="400110"/>
          </a:xfrm>
          <a:prstGeom prst="rect">
            <a:avLst/>
          </a:prstGeom>
          <a:noFill/>
        </p:spPr>
        <p:txBody>
          <a:bodyPr wrap="square" rtlCol="0">
            <a:spAutoFit/>
          </a:bodyPr>
          <a:lstStyle/>
          <a:p>
            <a:r>
              <a:rPr lang="en-US" sz="2000" b="1" smtClean="0">
                <a:solidFill>
                  <a:srgbClr val="00B0F0"/>
                </a:solidFill>
                <a:latin typeface="Gill Sans (Body)"/>
              </a:rPr>
              <a:t>Viết user story</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6540" y="1606869"/>
            <a:ext cx="6647616" cy="2418664"/>
          </a:xfrm>
          <a:prstGeom prst="rect">
            <a:avLst/>
          </a:prstGeom>
        </p:spPr>
      </p:pic>
      <p:sp>
        <p:nvSpPr>
          <p:cNvPr id="3" name="TextBox 2"/>
          <p:cNvSpPr txBox="1"/>
          <p:nvPr/>
        </p:nvSpPr>
        <p:spPr>
          <a:xfrm>
            <a:off x="1346542" y="4307457"/>
            <a:ext cx="7050484" cy="1938992"/>
          </a:xfrm>
          <a:prstGeom prst="rect">
            <a:avLst/>
          </a:prstGeom>
          <a:noFill/>
        </p:spPr>
        <p:txBody>
          <a:bodyPr wrap="square" rtlCol="0">
            <a:spAutoFit/>
          </a:bodyPr>
          <a:lstStyle/>
          <a:p>
            <a:r>
              <a:rPr lang="en-US" sz="2000">
                <a:solidFill>
                  <a:srgbClr val="00B0F0"/>
                </a:solidFill>
                <a:latin typeface="Gill Sans (Body)"/>
              </a:rPr>
              <a:t> </a:t>
            </a:r>
            <a:r>
              <a:rPr lang="en-US" sz="2000" smtClean="0">
                <a:solidFill>
                  <a:srgbClr val="00B0F0"/>
                </a:solidFill>
                <a:latin typeface="Gill Sans (Body)"/>
              </a:rPr>
              <a:t> Ví dụ :</a:t>
            </a:r>
          </a:p>
          <a:p>
            <a:r>
              <a:rPr lang="en-US" sz="2000" smtClean="0">
                <a:latin typeface="Gill Sans (Body)"/>
              </a:rPr>
              <a:t>- Who</a:t>
            </a:r>
            <a:r>
              <a:rPr lang="en-US" sz="2000">
                <a:latin typeface="Gill Sans (Body)"/>
              </a:rPr>
              <a:t>: As a student</a:t>
            </a:r>
          </a:p>
          <a:p>
            <a:r>
              <a:rPr lang="en-US" sz="2000">
                <a:latin typeface="Gill Sans (Body)"/>
              </a:rPr>
              <a:t>- What: I can see my grades online</a:t>
            </a:r>
          </a:p>
          <a:p>
            <a:r>
              <a:rPr lang="en-US" sz="2000" smtClean="0">
                <a:latin typeface="Gill Sans (Body)"/>
              </a:rPr>
              <a:t>- Why</a:t>
            </a:r>
            <a:r>
              <a:rPr lang="en-US" sz="2000">
                <a:latin typeface="Gill Sans (Body)"/>
              </a:rPr>
              <a:t>: I don’t have to wait until I get to school to </a:t>
            </a:r>
            <a:r>
              <a:rPr lang="en-US" sz="2000" smtClean="0">
                <a:latin typeface="Gill Sans (Body)"/>
              </a:rPr>
              <a:t>know </a:t>
            </a:r>
          </a:p>
          <a:p>
            <a:r>
              <a:rPr lang="en-US" sz="2000">
                <a:latin typeface="Gill Sans (Body)"/>
              </a:rPr>
              <a:t> </a:t>
            </a:r>
            <a:r>
              <a:rPr lang="en-US" sz="2000" smtClean="0">
                <a:latin typeface="Gill Sans (Body)"/>
              </a:rPr>
              <a:t> whether </a:t>
            </a:r>
            <a:r>
              <a:rPr lang="en-US" sz="2000">
                <a:latin typeface="Gill Sans (Body)"/>
              </a:rPr>
              <a:t>I’m passing.</a:t>
            </a:r>
          </a:p>
          <a:p>
            <a:endParaRPr lang="en-US" sz="2000">
              <a:latin typeface="Gill Sans (Body)"/>
            </a:endParaRPr>
          </a:p>
        </p:txBody>
      </p:sp>
    </p:spTree>
    <p:extLst>
      <p:ext uri="{BB962C8B-B14F-4D97-AF65-F5344CB8AC3E}">
        <p14:creationId xmlns:p14="http://schemas.microsoft.com/office/powerpoint/2010/main" val="70970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51</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85" y="1134721"/>
            <a:ext cx="8162302" cy="4615923"/>
          </a:xfrm>
          <a:prstGeom prst="rect">
            <a:avLst/>
          </a:prstGeom>
        </p:spPr>
      </p:pic>
    </p:spTree>
    <p:extLst>
      <p:ext uri="{BB962C8B-B14F-4D97-AF65-F5344CB8AC3E}">
        <p14:creationId xmlns:p14="http://schemas.microsoft.com/office/powerpoint/2010/main" val="26882238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52</a:t>
            </a:fld>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8900" y="1372787"/>
            <a:ext cx="6426200" cy="4711700"/>
          </a:xfrm>
          <a:prstGeom prst="rect">
            <a:avLst/>
          </a:prstGeom>
        </p:spPr>
      </p:pic>
      <p:sp>
        <p:nvSpPr>
          <p:cNvPr id="10" name="Rectangle 9"/>
          <p:cNvSpPr/>
          <p:nvPr/>
        </p:nvSpPr>
        <p:spPr>
          <a:xfrm>
            <a:off x="1045891" y="577704"/>
            <a:ext cx="5412059" cy="523220"/>
          </a:xfrm>
          <a:prstGeom prst="rect">
            <a:avLst/>
          </a:prstGeom>
        </p:spPr>
        <p:txBody>
          <a:bodyPr wrap="none">
            <a:spAutoFit/>
          </a:bodyPr>
          <a:lstStyle/>
          <a:p>
            <a:r>
              <a:rPr lang="en-US" sz="2800" b="1">
                <a:solidFill>
                  <a:srgbClr val="00B0F0"/>
                </a:solidFill>
                <a:latin typeface="Gill Sans (Body)"/>
              </a:rPr>
              <a:t>Planning </a:t>
            </a:r>
            <a:r>
              <a:rPr lang="en-US" sz="2800" b="1" smtClean="0">
                <a:solidFill>
                  <a:srgbClr val="00B0F0"/>
                </a:solidFill>
                <a:latin typeface="Gill Sans (Body)"/>
              </a:rPr>
              <a:t>Poker </a:t>
            </a:r>
            <a:r>
              <a:rPr lang="en-US" sz="2800" b="1">
                <a:solidFill>
                  <a:srgbClr val="00B0F0"/>
                </a:solidFill>
                <a:latin typeface="Gill Sans (Body)"/>
              </a:rPr>
              <a:t>/ Scrum Poker </a:t>
            </a:r>
          </a:p>
        </p:txBody>
      </p:sp>
    </p:spTree>
    <p:extLst>
      <p:ext uri="{BB962C8B-B14F-4D97-AF65-F5344CB8AC3E}">
        <p14:creationId xmlns:p14="http://schemas.microsoft.com/office/powerpoint/2010/main" val="25790899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53</a:t>
            </a:fld>
            <a:endParaRPr lang="en-US"/>
          </a:p>
        </p:txBody>
      </p:sp>
      <p:sp>
        <p:nvSpPr>
          <p:cNvPr id="2" name="Rectangle 1"/>
          <p:cNvSpPr/>
          <p:nvPr/>
        </p:nvSpPr>
        <p:spPr>
          <a:xfrm>
            <a:off x="1045891" y="833098"/>
            <a:ext cx="5412059" cy="523220"/>
          </a:xfrm>
          <a:prstGeom prst="rect">
            <a:avLst/>
          </a:prstGeom>
        </p:spPr>
        <p:txBody>
          <a:bodyPr wrap="none">
            <a:spAutoFit/>
          </a:bodyPr>
          <a:lstStyle/>
          <a:p>
            <a:r>
              <a:rPr lang="en-US" sz="2800" b="1">
                <a:solidFill>
                  <a:srgbClr val="00B0F0"/>
                </a:solidFill>
                <a:latin typeface="Gill Sans (Body)"/>
              </a:rPr>
              <a:t>Planning </a:t>
            </a:r>
            <a:r>
              <a:rPr lang="en-US" sz="2800" b="1" smtClean="0">
                <a:solidFill>
                  <a:srgbClr val="00B0F0"/>
                </a:solidFill>
                <a:latin typeface="Gill Sans (Body)"/>
              </a:rPr>
              <a:t>Poker </a:t>
            </a:r>
            <a:r>
              <a:rPr lang="en-US" sz="2800" b="1">
                <a:solidFill>
                  <a:srgbClr val="00B0F0"/>
                </a:solidFill>
                <a:latin typeface="Gill Sans (Body)"/>
              </a:rPr>
              <a:t>/ Scrum Poker </a:t>
            </a:r>
          </a:p>
        </p:txBody>
      </p:sp>
      <p:sp>
        <p:nvSpPr>
          <p:cNvPr id="3" name="Rectangle 2"/>
          <p:cNvSpPr/>
          <p:nvPr/>
        </p:nvSpPr>
        <p:spPr>
          <a:xfrm>
            <a:off x="1045891" y="1656577"/>
            <a:ext cx="7757683" cy="3477875"/>
          </a:xfrm>
          <a:prstGeom prst="rect">
            <a:avLst/>
          </a:prstGeom>
        </p:spPr>
        <p:txBody>
          <a:bodyPr wrap="square">
            <a:spAutoFit/>
          </a:bodyPr>
          <a:lstStyle/>
          <a:p>
            <a:pPr marL="342900" indent="-342900">
              <a:buFont typeface="Arial" panose="020B0604020202020204" pitchFamily="34" charset="0"/>
              <a:buChar char="•"/>
            </a:pPr>
            <a:r>
              <a:rPr lang="en-US" sz="2200" smtClean="0">
                <a:latin typeface="Gill Sans (Body)"/>
              </a:rPr>
              <a:t>S</a:t>
            </a:r>
            <a:r>
              <a:rPr lang="vi-VN" sz="2200" smtClean="0">
                <a:latin typeface="Gill Sans (Body)"/>
              </a:rPr>
              <a:t>ử </a:t>
            </a:r>
            <a:r>
              <a:rPr lang="vi-VN" sz="2200">
                <a:latin typeface="Gill Sans (Body)"/>
              </a:rPr>
              <a:t>dụng trong tiến trình “dự toán” (lượng hóa”, “ước tính”) là chơi Planning </a:t>
            </a:r>
            <a:r>
              <a:rPr lang="vi-VN" sz="2200" smtClean="0">
                <a:latin typeface="Gill Sans (Body)"/>
              </a:rPr>
              <a:t>Poker</a:t>
            </a:r>
            <a:r>
              <a:rPr lang="en-US" sz="2200" smtClean="0">
                <a:latin typeface="Gill Sans (Body)"/>
              </a:rPr>
              <a:t>.</a:t>
            </a:r>
          </a:p>
          <a:p>
            <a:pPr marL="342900" indent="-342900">
              <a:buFont typeface="Arial" panose="020B0604020202020204" pitchFamily="34" charset="0"/>
              <a:buChar char="•"/>
            </a:pPr>
            <a:r>
              <a:rPr lang="vi-VN" sz="2200" smtClean="0">
                <a:latin typeface="Gill Sans (Body)"/>
              </a:rPr>
              <a:t>Khi </a:t>
            </a:r>
            <a:r>
              <a:rPr lang="vi-VN" sz="2200">
                <a:latin typeface="Gill Sans (Body)"/>
              </a:rPr>
              <a:t>sử dụng Planning </a:t>
            </a:r>
            <a:r>
              <a:rPr lang="vi-VN" sz="2200" smtClean="0">
                <a:latin typeface="Gill Sans (Body)"/>
              </a:rPr>
              <a:t>Poker, </a:t>
            </a:r>
            <a:r>
              <a:rPr lang="vi-VN" sz="2200">
                <a:latin typeface="Gill Sans (Body)"/>
              </a:rPr>
              <a:t>ảnh hưởng giữa các người chơi là tối thiểu, do vậy kết quả “dự toán” sẽ chính xác hơn.</a:t>
            </a:r>
          </a:p>
          <a:p>
            <a:pPr marL="342900" indent="-342900">
              <a:buFont typeface="Arial" panose="020B0604020202020204" pitchFamily="34" charset="0"/>
              <a:buChar char="•"/>
            </a:pPr>
            <a:r>
              <a:rPr lang="vi-VN" sz="2200">
                <a:latin typeface="Gill Sans (Body)"/>
              </a:rPr>
              <a:t>Để tiến hành Planning Poker®, tiến hành như sau:</a:t>
            </a:r>
          </a:p>
          <a:p>
            <a:pPr lvl="2">
              <a:buFont typeface="Arial" panose="020B0604020202020204" pitchFamily="34" charset="0"/>
              <a:buChar char="•"/>
            </a:pPr>
            <a:r>
              <a:rPr lang="vi-VN" sz="2200">
                <a:latin typeface="Gill Sans (Body)"/>
              </a:rPr>
              <a:t>Liệt kê tất cả tính năng cần được estimate</a:t>
            </a:r>
          </a:p>
          <a:p>
            <a:pPr lvl="2">
              <a:buFont typeface="Arial" panose="020B0604020202020204" pitchFamily="34" charset="0"/>
              <a:buChar char="•"/>
            </a:pPr>
            <a:r>
              <a:rPr lang="vi-VN" sz="2200">
                <a:latin typeface="Gill Sans (Body)"/>
              </a:rPr>
              <a:t>Chuẩn bị bộ bài đánh số</a:t>
            </a:r>
          </a:p>
          <a:p>
            <a:pPr marL="342900" indent="-342900">
              <a:buFont typeface="Arial" panose="020B0604020202020204" pitchFamily="34" charset="0"/>
              <a:buChar char="•"/>
            </a:pPr>
            <a:r>
              <a:rPr lang="vi-VN" sz="2200">
                <a:latin typeface="Gill Sans (Body)"/>
              </a:rPr>
              <a:t>Bộ bài đánh các số trong dãy Fibonacci bao gồm cả Zero (1,2,3,5,8,13,21,34, </a:t>
            </a:r>
            <a:r>
              <a:rPr lang="vi-VN" sz="2200" smtClean="0">
                <a:latin typeface="Gill Sans (Body)"/>
              </a:rPr>
              <a:t>…)</a:t>
            </a:r>
            <a:endParaRPr lang="vi-VN" sz="2200">
              <a:latin typeface="Gill Sans (Body)"/>
            </a:endParaRPr>
          </a:p>
        </p:txBody>
      </p:sp>
    </p:spTree>
    <p:extLst>
      <p:ext uri="{BB962C8B-B14F-4D97-AF65-F5344CB8AC3E}">
        <p14:creationId xmlns:p14="http://schemas.microsoft.com/office/powerpoint/2010/main" val="161395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gray">
          <a:xfrm>
            <a:off x="1355725" y="3876899"/>
            <a:ext cx="5073650" cy="503238"/>
          </a:xfrm>
          <a:prstGeom prst="roundRect">
            <a:avLst>
              <a:gd name="adj" fmla="val 50000"/>
            </a:avLst>
          </a:prstGeom>
          <a:noFill/>
          <a:ln w="28575">
            <a:solidFill>
              <a:schemeClr val="folHlink"/>
            </a:solidFill>
            <a:round/>
            <a:headEnd/>
            <a:tailEnd/>
          </a:ln>
          <a:effectLst/>
        </p:spPr>
        <p:txBody>
          <a:bodyPr wrap="none" anchor="ctr"/>
          <a:lstStyle/>
          <a:p>
            <a:endParaRPr lang="en-US">
              <a:solidFill>
                <a:schemeClr val="bg1">
                  <a:lumMod val="85000"/>
                </a:schemeClr>
              </a:solidFill>
            </a:endParaRPr>
          </a:p>
        </p:txBody>
      </p:sp>
      <p:sp>
        <p:nvSpPr>
          <p:cNvPr id="6147" name="AutoShape 3"/>
          <p:cNvSpPr>
            <a:spLocks noChangeArrowheads="1"/>
          </p:cNvSpPr>
          <p:nvPr/>
        </p:nvSpPr>
        <p:spPr bwMode="gray">
          <a:xfrm>
            <a:off x="1355725" y="3038699"/>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solidFill>
                <a:schemeClr val="bg1">
                  <a:lumMod val="85000"/>
                </a:schemeClr>
              </a:solidFill>
            </a:endParaRPr>
          </a:p>
        </p:txBody>
      </p:sp>
      <p:sp>
        <p:nvSpPr>
          <p:cNvPr id="6148" name="AutoShape 4"/>
          <p:cNvSpPr>
            <a:spLocks noChangeArrowheads="1"/>
          </p:cNvSpPr>
          <p:nvPr/>
        </p:nvSpPr>
        <p:spPr bwMode="gray">
          <a:xfrm>
            <a:off x="1355725" y="2200499"/>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p>
        </p:txBody>
      </p:sp>
      <p:sp>
        <p:nvSpPr>
          <p:cNvPr id="6149" name="AutoShape 5"/>
          <p:cNvSpPr>
            <a:spLocks noChangeArrowheads="1"/>
          </p:cNvSpPr>
          <p:nvPr/>
        </p:nvSpPr>
        <p:spPr bwMode="gray">
          <a:xfrm>
            <a:off x="1355725" y="1360712"/>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solidFill>
                <a:schemeClr val="bg1">
                  <a:lumMod val="85000"/>
                </a:schemeClr>
              </a:solidFill>
            </a:endParaRPr>
          </a:p>
        </p:txBody>
      </p:sp>
      <p:sp>
        <p:nvSpPr>
          <p:cNvPr id="6150" name="Rectangle 6"/>
          <p:cNvSpPr>
            <a:spLocks noGrp="1" noChangeArrowheads="1"/>
          </p:cNvSpPr>
          <p:nvPr>
            <p:ph type="title"/>
          </p:nvPr>
        </p:nvSpPr>
        <p:spPr/>
        <p:txBody>
          <a:bodyPr/>
          <a:lstStyle/>
          <a:p>
            <a:r>
              <a:rPr lang="en-US" b="1" err="1" smtClean="0">
                <a:latin typeface="Gill Sans (Body)"/>
              </a:rPr>
              <a:t>Nội</a:t>
            </a:r>
            <a:r>
              <a:rPr lang="en-US" b="1" smtClean="0">
                <a:latin typeface="Gill Sans (Body)"/>
              </a:rPr>
              <a:t> dung</a:t>
            </a:r>
            <a:endParaRPr lang="en-US" b="1">
              <a:latin typeface="Gill Sans (Body)"/>
            </a:endParaRPr>
          </a:p>
        </p:txBody>
      </p:sp>
      <p:grpSp>
        <p:nvGrpSpPr>
          <p:cNvPr id="6151" name="Group 7"/>
          <p:cNvGrpSpPr>
            <a:grpSpLocks/>
          </p:cNvGrpSpPr>
          <p:nvPr/>
        </p:nvGrpSpPr>
        <p:grpSpPr bwMode="auto">
          <a:xfrm>
            <a:off x="1276350" y="1343249"/>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solidFill>
                  <a:schemeClr val="bg1">
                    <a:lumMod val="85000"/>
                  </a:schemeClr>
                </a:solidFill>
              </a:endParaRPr>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1322388" y="1311499"/>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1</a:t>
            </a:r>
          </a:p>
        </p:txBody>
      </p:sp>
      <p:grpSp>
        <p:nvGrpSpPr>
          <p:cNvPr id="6155" name="Group 11"/>
          <p:cNvGrpSpPr>
            <a:grpSpLocks/>
          </p:cNvGrpSpPr>
          <p:nvPr/>
        </p:nvGrpSpPr>
        <p:grpSpPr bwMode="auto">
          <a:xfrm>
            <a:off x="1276350" y="2183037"/>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1327150" y="2151287"/>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rgbClr val="FFFFFF"/>
                </a:solidFill>
                <a:cs typeface="Arial" charset="0"/>
              </a:rPr>
              <a:t>2</a:t>
            </a:r>
          </a:p>
        </p:txBody>
      </p:sp>
      <p:grpSp>
        <p:nvGrpSpPr>
          <p:cNvPr id="6159" name="Group 15"/>
          <p:cNvGrpSpPr>
            <a:grpSpLocks/>
          </p:cNvGrpSpPr>
          <p:nvPr/>
        </p:nvGrpSpPr>
        <p:grpSpPr bwMode="auto">
          <a:xfrm>
            <a:off x="1276350" y="3021237"/>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solidFill>
                  <a:schemeClr val="bg1">
                    <a:lumMod val="85000"/>
                  </a:schemeClr>
                </a:solidFill>
              </a:endParaRPr>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1330325" y="2989487"/>
            <a:ext cx="31432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3</a:t>
            </a:r>
          </a:p>
        </p:txBody>
      </p:sp>
      <p:grpSp>
        <p:nvGrpSpPr>
          <p:cNvPr id="6163" name="Group 19"/>
          <p:cNvGrpSpPr>
            <a:grpSpLocks/>
          </p:cNvGrpSpPr>
          <p:nvPr/>
        </p:nvGrpSpPr>
        <p:grpSpPr bwMode="auto">
          <a:xfrm>
            <a:off x="1276350" y="3859437"/>
            <a:ext cx="523875" cy="527050"/>
            <a:chOff x="1188" y="2532"/>
            <a:chExt cx="330" cy="332"/>
          </a:xfrm>
        </p:grpSpPr>
        <p:sp>
          <p:nvSpPr>
            <p:cNvPr id="6164" name="Oval 20"/>
            <p:cNvSpPr>
              <a:spLocks noChangeArrowheads="1"/>
            </p:cNvSpPr>
            <p:nvPr/>
          </p:nvSpPr>
          <p:spPr bwMode="gray">
            <a:xfrm>
              <a:off x="1188" y="2533"/>
              <a:ext cx="330" cy="331"/>
            </a:xfrm>
            <a:prstGeom prst="ellipse">
              <a:avLst/>
            </a:prstGeom>
            <a:solidFill>
              <a:schemeClr val="folHlink"/>
            </a:solidFill>
            <a:ln w="9525">
              <a:noFill/>
              <a:round/>
              <a:headEnd/>
              <a:tailEnd/>
            </a:ln>
            <a:effectLst/>
          </p:spPr>
          <p:txBody>
            <a:bodyPr wrap="none" anchor="ctr"/>
            <a:lstStyle/>
            <a:p>
              <a:endParaRPr lang="en-US">
                <a:solidFill>
                  <a:schemeClr val="bg1">
                    <a:lumMod val="85000"/>
                  </a:schemeClr>
                </a:solidFill>
              </a:endParaRPr>
            </a:p>
          </p:txBody>
        </p:sp>
        <p:pic>
          <p:nvPicPr>
            <p:cNvPr id="6165" name="Picture 21" descr="drop"/>
            <p:cNvPicPr>
              <a:picLocks noChangeAspect="1" noChangeArrowheads="1"/>
            </p:cNvPicPr>
            <p:nvPr/>
          </p:nvPicPr>
          <p:blipFill>
            <a:blip r:embed="rId3" cstate="print"/>
            <a:srcRect/>
            <a:stretch>
              <a:fillRect/>
            </a:stretch>
          </p:blipFill>
          <p:spPr bwMode="gray">
            <a:xfrm>
              <a:off x="1190" y="2532"/>
              <a:ext cx="328" cy="329"/>
            </a:xfrm>
            <a:prstGeom prst="rect">
              <a:avLst/>
            </a:prstGeom>
            <a:noFill/>
          </p:spPr>
        </p:pic>
      </p:grpSp>
      <p:sp>
        <p:nvSpPr>
          <p:cNvPr id="6166" name="Text Box 22"/>
          <p:cNvSpPr txBox="1">
            <a:spLocks noChangeArrowheads="1"/>
          </p:cNvSpPr>
          <p:nvPr/>
        </p:nvSpPr>
        <p:spPr bwMode="gray">
          <a:xfrm>
            <a:off x="1322388" y="3827687"/>
            <a:ext cx="32702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4</a:t>
            </a:r>
          </a:p>
        </p:txBody>
      </p:sp>
      <p:sp>
        <p:nvSpPr>
          <p:cNvPr id="6167" name="Text Box 23"/>
          <p:cNvSpPr txBox="1">
            <a:spLocks noChangeArrowheads="1"/>
          </p:cNvSpPr>
          <p:nvPr/>
        </p:nvSpPr>
        <p:spPr bwMode="gray">
          <a:xfrm>
            <a:off x="1851025" y="1381349"/>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Giới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thiệu</a:t>
            </a:r>
            <a:r>
              <a:rPr lang="en-US" sz="2400" b="1" smtClean="0">
                <a:solidFill>
                  <a:schemeClr val="bg1">
                    <a:lumMod val="85000"/>
                  </a:schemeClr>
                </a:solidFill>
                <a:cs typeface="Arial" charset="0"/>
              </a:rPr>
              <a:t> Scrum </a:t>
            </a:r>
            <a:endParaRPr lang="en-US" sz="2400" b="1">
              <a:solidFill>
                <a:schemeClr val="bg1">
                  <a:lumMod val="85000"/>
                </a:schemeClr>
              </a:solidFill>
              <a:cs typeface="Arial" charset="0"/>
            </a:endParaRPr>
          </a:p>
        </p:txBody>
      </p:sp>
      <p:sp>
        <p:nvSpPr>
          <p:cNvPr id="6168" name="Text Box 24"/>
          <p:cNvSpPr txBox="1">
            <a:spLocks noChangeArrowheads="1"/>
          </p:cNvSpPr>
          <p:nvPr/>
        </p:nvSpPr>
        <p:spPr bwMode="gray">
          <a:xfrm>
            <a:off x="1851025" y="22211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cs typeface="Arial" charset="0"/>
              </a:rPr>
              <a:t>Agile &amp; CMMI	  </a:t>
            </a:r>
            <a:endParaRPr lang="en-US" sz="2400" b="1">
              <a:cs typeface="Arial" charset="0"/>
            </a:endParaRPr>
          </a:p>
        </p:txBody>
      </p:sp>
      <p:sp>
        <p:nvSpPr>
          <p:cNvPr id="6169" name="Text Box 25"/>
          <p:cNvSpPr txBox="1">
            <a:spLocks noChangeArrowheads="1"/>
          </p:cNvSpPr>
          <p:nvPr/>
        </p:nvSpPr>
        <p:spPr bwMode="gray">
          <a:xfrm>
            <a:off x="1851025" y="30593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&amp; </a:t>
            </a:r>
            <a:r>
              <a:rPr lang="en-US" sz="2400" b="1" err="1" smtClean="0">
                <a:solidFill>
                  <a:schemeClr val="bg1">
                    <a:lumMod val="85000"/>
                  </a:schemeClr>
                </a:solidFill>
                <a:cs typeface="Arial" charset="0"/>
              </a:rPr>
              <a:t>Phương</a:t>
            </a:r>
            <a:r>
              <a:rPr lang="en-US" sz="2400" b="1">
                <a:solidFill>
                  <a:schemeClr val="bg1">
                    <a:lumMod val="85000"/>
                  </a:schemeClr>
                </a:solidFill>
                <a:cs typeface="Arial" charset="0"/>
              </a:rPr>
              <a:t> </a:t>
            </a:r>
            <a:r>
              <a:rPr lang="en-US" sz="2400" b="1" err="1" smtClean="0">
                <a:solidFill>
                  <a:schemeClr val="bg1">
                    <a:lumMod val="85000"/>
                  </a:schemeClr>
                </a:solidFill>
                <a:cs typeface="Arial" charset="0"/>
              </a:rPr>
              <a:t>pháp</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khác</a:t>
            </a:r>
            <a:endParaRPr lang="en-US" sz="2400" b="1">
              <a:solidFill>
                <a:schemeClr val="bg1">
                  <a:lumMod val="85000"/>
                </a:schemeClr>
              </a:solidFill>
              <a:cs typeface="Arial" charset="0"/>
            </a:endParaRPr>
          </a:p>
        </p:txBody>
      </p:sp>
      <p:sp>
        <p:nvSpPr>
          <p:cNvPr id="6170" name="Text Box 26"/>
          <p:cNvSpPr txBox="1">
            <a:spLocks noChangeArrowheads="1"/>
          </p:cNvSpPr>
          <p:nvPr/>
        </p:nvSpPr>
        <p:spPr bwMode="gray">
          <a:xfrm>
            <a:off x="1851025" y="3899124"/>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Tổng</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kết</a:t>
            </a:r>
            <a:r>
              <a:rPr lang="en-US" sz="2400" b="1" smtClean="0">
                <a:solidFill>
                  <a:schemeClr val="bg1">
                    <a:lumMod val="85000"/>
                  </a:schemeClr>
                </a:solidFill>
                <a:cs typeface="Arial" charset="0"/>
              </a:rPr>
              <a:t> &amp; </a:t>
            </a:r>
            <a:r>
              <a:rPr lang="en-US" sz="2400" b="1" err="1" smtClean="0">
                <a:solidFill>
                  <a:schemeClr val="bg1">
                    <a:lumMod val="85000"/>
                  </a:schemeClr>
                </a:solidFill>
                <a:cs typeface="Arial" charset="0"/>
              </a:rPr>
              <a:t>Trả</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lời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câu</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hỏi</a:t>
            </a:r>
            <a:r>
              <a:rPr lang="en-US" sz="2400" b="1" smtClean="0">
                <a:solidFill>
                  <a:schemeClr val="bg1">
                    <a:lumMod val="85000"/>
                  </a:schemeClr>
                </a:solidFill>
                <a:cs typeface="Arial" charset="0"/>
              </a:rPr>
              <a:t>     </a:t>
            </a:r>
            <a:endParaRPr lang="en-US" sz="2400" b="1">
              <a:solidFill>
                <a:schemeClr val="bg1">
                  <a:lumMod val="85000"/>
                </a:schemeClr>
              </a:solidFill>
              <a:cs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83" y="3880175"/>
            <a:ext cx="3123809" cy="26031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2" name="TextBox 31"/>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2" name="Slide Number Placeholder 1"/>
          <p:cNvSpPr>
            <a:spLocks noGrp="1"/>
          </p:cNvSpPr>
          <p:nvPr>
            <p:ph type="sldNum" sz="quarter" idx="12"/>
          </p:nvPr>
        </p:nvSpPr>
        <p:spPr/>
        <p:txBody>
          <a:bodyPr/>
          <a:lstStyle/>
          <a:p>
            <a:fld id="{4BE879B4-3D63-4B5D-BF95-051FD2421B56}" type="slidenum">
              <a:rPr lang="en-US" smtClean="0"/>
              <a:pPr/>
              <a:t>54</a:t>
            </a:fld>
            <a:endParaRPr lang="en-US"/>
          </a:p>
        </p:txBody>
      </p:sp>
    </p:spTree>
    <p:extLst>
      <p:ext uri="{BB962C8B-B14F-4D97-AF65-F5344CB8AC3E}">
        <p14:creationId xmlns:p14="http://schemas.microsoft.com/office/powerpoint/2010/main" val="9823447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1659429" cy="369332"/>
          </a:xfrm>
          <a:prstGeom prst="rect">
            <a:avLst/>
          </a:prstGeom>
          <a:noFill/>
        </p:spPr>
        <p:txBody>
          <a:bodyPr wrap="none" rtlCol="0">
            <a:spAutoFit/>
          </a:bodyPr>
          <a:lstStyle/>
          <a:p>
            <a:r>
              <a:rPr lang="en-US" b="1" smtClean="0">
                <a:solidFill>
                  <a:srgbClr val="00B0F0"/>
                </a:solidFill>
                <a:latin typeface="Gill Sans (Body)"/>
              </a:rPr>
              <a:t>Agile &amp; CMMI</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55</a:t>
            </a:fld>
            <a:endParaRPr lang="en-US"/>
          </a:p>
        </p:txBody>
      </p:sp>
      <p:sp>
        <p:nvSpPr>
          <p:cNvPr id="3" name="TextBox 2"/>
          <p:cNvSpPr txBox="1"/>
          <p:nvPr/>
        </p:nvSpPr>
        <p:spPr>
          <a:xfrm>
            <a:off x="1501254" y="501214"/>
            <a:ext cx="5363570" cy="523220"/>
          </a:xfrm>
          <a:prstGeom prst="rect">
            <a:avLst/>
          </a:prstGeom>
          <a:noFill/>
        </p:spPr>
        <p:txBody>
          <a:bodyPr wrap="square" rtlCol="0">
            <a:spAutoFit/>
          </a:bodyPr>
          <a:lstStyle/>
          <a:p>
            <a:r>
              <a:rPr lang="en-US" sz="2800" b="1" smtClean="0">
                <a:solidFill>
                  <a:srgbClr val="00B0F0"/>
                </a:solidFill>
                <a:latin typeface="Gill Sans (Body)"/>
              </a:rPr>
              <a:t>Từ góc độ CMMI</a:t>
            </a:r>
            <a:endParaRPr lang="en-US" sz="2800" b="1">
              <a:solidFill>
                <a:srgbClr val="00B0F0"/>
              </a:solidFill>
              <a:latin typeface="Gill Sans (Body)"/>
            </a:endParaRPr>
          </a:p>
        </p:txBody>
      </p:sp>
      <p:graphicFrame>
        <p:nvGraphicFramePr>
          <p:cNvPr id="9" name="Table 8"/>
          <p:cNvGraphicFramePr>
            <a:graphicFrameLocks noGrp="1"/>
          </p:cNvGraphicFramePr>
          <p:nvPr>
            <p:extLst>
              <p:ext uri="{D42A27DB-BD31-4B8C-83A1-F6EECF244321}">
                <p14:modId xmlns:p14="http://schemas.microsoft.com/office/powerpoint/2010/main" val="434294158"/>
              </p:ext>
            </p:extLst>
          </p:nvPr>
        </p:nvGraphicFramePr>
        <p:xfrm>
          <a:off x="166331" y="1048999"/>
          <a:ext cx="8764686" cy="5040362"/>
        </p:xfrm>
        <a:graphic>
          <a:graphicData uri="http://schemas.openxmlformats.org/drawingml/2006/table">
            <a:tbl>
              <a:tblPr firstRow="1" bandRow="1">
                <a:tableStyleId>{BDBED569-4797-4DF1-A0F4-6AAB3CD982D8}</a:tableStyleId>
              </a:tblPr>
              <a:tblGrid>
                <a:gridCol w="4382343"/>
                <a:gridCol w="4382343"/>
              </a:tblGrid>
              <a:tr h="5236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smtClean="0">
                          <a:solidFill>
                            <a:schemeClr val="tx1"/>
                          </a:solidFill>
                          <a:latin typeface="Gill Sans (Body)"/>
                        </a:rPr>
                        <a:t>CMMI</a:t>
                      </a:r>
                    </a:p>
                  </a:txBody>
                  <a:tcPr/>
                </a:tc>
                <a:tc>
                  <a:txBody>
                    <a:bodyPr/>
                    <a:lstStyle/>
                    <a:p>
                      <a:pPr marL="0" indent="0">
                        <a:buFontTx/>
                        <a:buNone/>
                      </a:pPr>
                      <a:r>
                        <a:rPr lang="en-US" sz="2000" b="1" smtClean="0">
                          <a:solidFill>
                            <a:schemeClr val="tx1"/>
                          </a:solidFill>
                          <a:latin typeface="Gill Sans (Body)"/>
                        </a:rPr>
                        <a:t>Agile</a:t>
                      </a:r>
                      <a:endParaRPr lang="en-US" sz="2000" b="1">
                        <a:solidFill>
                          <a:schemeClr val="tx1"/>
                        </a:solidFill>
                        <a:latin typeface="Gill Sans (Body)"/>
                      </a:endParaRPr>
                    </a:p>
                  </a:txBody>
                  <a:tcPr/>
                </a:tc>
              </a:tr>
              <a:tr h="1037387">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vi-VN" sz="2000" b="1" smtClean="0">
                          <a:solidFill>
                            <a:schemeClr val="tx1"/>
                          </a:solidFill>
                          <a:latin typeface="Gill Sans (Body)"/>
                        </a:rPr>
                        <a:t>Cấu trúc (Lộ trình để nâng cao</a:t>
                      </a:r>
                      <a:r>
                        <a:rPr lang="vi-VN" sz="2000" b="1" smtClean="0">
                          <a:solidFill>
                            <a:schemeClr val="tx1"/>
                          </a:solidFill>
                          <a:latin typeface="Gill Sans (Body)"/>
                        </a:rPr>
                        <a:t>)</a:t>
                      </a:r>
                      <a:endParaRPr lang="en-US" sz="2000" b="1" smtClean="0">
                        <a:solidFill>
                          <a:schemeClr val="tx1"/>
                        </a:solidFill>
                        <a:latin typeface="Gill Sans (Body)"/>
                      </a:endParaRPr>
                    </a:p>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en-US" sz="2000" b="1" smtClean="0">
                          <a:solidFill>
                            <a:schemeClr val="tx1"/>
                          </a:solidFill>
                          <a:latin typeface="Gill Sans (Body)"/>
                        </a:rPr>
                        <a:t>Quá</a:t>
                      </a:r>
                      <a:r>
                        <a:rPr lang="en-US" sz="2000" b="1" baseline="0" smtClean="0">
                          <a:solidFill>
                            <a:schemeClr val="tx1"/>
                          </a:solidFill>
                          <a:latin typeface="Gill Sans (Body)"/>
                        </a:rPr>
                        <a:t> trình có hệ thống và thực     hành tốt nhất</a:t>
                      </a:r>
                      <a:endParaRPr lang="en-US" sz="2000" b="1" smtClean="0">
                        <a:solidFill>
                          <a:schemeClr val="tx1"/>
                        </a:solidFill>
                        <a:latin typeface="Gill Sans (Body)"/>
                      </a:endParaRPr>
                    </a:p>
                  </a:txBody>
                  <a:tcPr/>
                </a:tc>
                <a:tc>
                  <a:txBody>
                    <a:bodyPr/>
                    <a:lstStyle/>
                    <a:p>
                      <a:pPr marL="342900" indent="-342900">
                        <a:buFontTx/>
                        <a:buBlip>
                          <a:blip r:embed="rId6"/>
                        </a:buBlip>
                      </a:pPr>
                      <a:r>
                        <a:rPr lang="vi-VN" sz="2000" b="1" smtClean="0">
                          <a:solidFill>
                            <a:schemeClr val="tx1"/>
                          </a:solidFill>
                          <a:latin typeface="Gill Sans (Body)"/>
                        </a:rPr>
                        <a:t>Không có cấu trúc và vô </a:t>
                      </a:r>
                      <a:r>
                        <a:rPr lang="vi-VN" sz="2000" b="1" smtClean="0">
                          <a:solidFill>
                            <a:schemeClr val="tx1"/>
                          </a:solidFill>
                          <a:latin typeface="Gill Sans (Body)"/>
                        </a:rPr>
                        <a:t>địn</a:t>
                      </a:r>
                      <a:r>
                        <a:rPr lang="en-US" sz="2000" b="1" smtClean="0">
                          <a:solidFill>
                            <a:schemeClr val="tx1"/>
                          </a:solidFill>
                          <a:latin typeface="Gill Sans (Body)"/>
                        </a:rPr>
                        <a:t>h</a:t>
                      </a:r>
                    </a:p>
                    <a:p>
                      <a:pPr marL="342900" indent="-342900">
                        <a:buFontTx/>
                        <a:buBlip>
                          <a:blip r:embed="rId6"/>
                        </a:buBlip>
                      </a:pPr>
                      <a:r>
                        <a:rPr lang="en-US" sz="2000" b="1" smtClean="0">
                          <a:solidFill>
                            <a:schemeClr val="tx1"/>
                          </a:solidFill>
                          <a:latin typeface="Gill Sans (Body)"/>
                        </a:rPr>
                        <a:t>Thực</a:t>
                      </a:r>
                      <a:r>
                        <a:rPr lang="en-US" sz="2000" b="1" baseline="0" smtClean="0">
                          <a:solidFill>
                            <a:schemeClr val="tx1"/>
                          </a:solidFill>
                          <a:latin typeface="Gill Sans (Body)"/>
                        </a:rPr>
                        <a:t> hành theo giai đoạn và bộ phận</a:t>
                      </a:r>
                      <a:endParaRPr lang="en-US" sz="2000" b="1" smtClean="0">
                        <a:solidFill>
                          <a:schemeClr val="tx1"/>
                        </a:solidFill>
                        <a:latin typeface="Gill Sans (Body)"/>
                      </a:endParaRPr>
                    </a:p>
                  </a:txBody>
                  <a:tcPr/>
                </a:tc>
              </a:tr>
              <a:tr h="723028">
                <a:tc>
                  <a:txBody>
                    <a:bodyPr/>
                    <a:lstStyle/>
                    <a:p>
                      <a:pPr marL="342900" indent="-342900">
                        <a:buFontTx/>
                        <a:buBlip>
                          <a:blip r:embed="rId5"/>
                        </a:buBlip>
                      </a:pPr>
                      <a:r>
                        <a:rPr lang="vi-VN" sz="2000" b="1" smtClean="0">
                          <a:solidFill>
                            <a:schemeClr val="tx1"/>
                          </a:solidFill>
                          <a:latin typeface="Gill Sans (Body)"/>
                        </a:rPr>
                        <a:t>Kho kiến thức tổ chức</a:t>
                      </a:r>
                      <a:endParaRPr lang="en-US" sz="2000" b="1">
                        <a:solidFill>
                          <a:schemeClr val="tx1"/>
                        </a:solidFill>
                        <a:latin typeface="Gill Sans (Body)"/>
                      </a:endParaRPr>
                    </a:p>
                  </a:txBody>
                  <a:tcPr/>
                </a:tc>
                <a:tc>
                  <a:txBody>
                    <a:bodyPr/>
                    <a:lstStyle/>
                    <a:p>
                      <a:pPr marL="342900" indent="-342900">
                        <a:buFontTx/>
                        <a:buBlip>
                          <a:blip r:embed="rId6"/>
                        </a:buBlip>
                      </a:pPr>
                      <a:r>
                        <a:rPr lang="vi-VN" sz="2000" b="1" smtClean="0">
                          <a:solidFill>
                            <a:schemeClr val="tx1"/>
                          </a:solidFill>
                          <a:latin typeface="Gill Sans (Body)"/>
                        </a:rPr>
                        <a:t>Không có tiêu chuẩn của tổ chức được xác định</a:t>
                      </a:r>
                      <a:endParaRPr lang="en-US" sz="2000" b="1">
                        <a:solidFill>
                          <a:schemeClr val="tx1"/>
                        </a:solidFill>
                        <a:latin typeface="Gill Sans (Body)"/>
                      </a:endParaRPr>
                    </a:p>
                  </a:txBody>
                  <a:tcPr/>
                </a:tc>
              </a:tr>
              <a:tr h="723028">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en-US" sz="2000" b="1" smtClean="0">
                          <a:solidFill>
                            <a:schemeClr val="tx1"/>
                          </a:solidFill>
                          <a:latin typeface="Gill Sans (Body)"/>
                        </a:rPr>
                        <a:t>Tài</a:t>
                      </a:r>
                      <a:r>
                        <a:rPr lang="en-US" sz="2000" b="1" baseline="0" smtClean="0">
                          <a:solidFill>
                            <a:schemeClr val="tx1"/>
                          </a:solidFill>
                          <a:latin typeface="Gill Sans (Body)"/>
                        </a:rPr>
                        <a:t> liệu được ghi chép và tái sử dụng trong quá trình</a:t>
                      </a:r>
                      <a:endParaRPr lang="en-US" sz="2000" b="1" smtClean="0">
                        <a:solidFill>
                          <a:schemeClr val="tx1"/>
                        </a:solidFill>
                        <a:latin typeface="Gill Sans (Body)"/>
                      </a:endParaRPr>
                    </a:p>
                  </a:txBody>
                  <a:tcPr/>
                </a:tc>
                <a:tc>
                  <a:txBody>
                    <a:bodyPr/>
                    <a:lstStyle/>
                    <a:p>
                      <a:pPr marL="342900" indent="-342900">
                        <a:buFontTx/>
                        <a:buBlip>
                          <a:blip r:embed="rId6"/>
                        </a:buBlip>
                      </a:pPr>
                      <a:r>
                        <a:rPr lang="vi-VN" sz="2000" b="1" smtClean="0">
                          <a:solidFill>
                            <a:schemeClr val="tx1"/>
                          </a:solidFill>
                          <a:latin typeface="Gill Sans (Body)"/>
                        </a:rPr>
                        <a:t>Thành công phụ thuộc vào con người (nguy cơ cao)</a:t>
                      </a:r>
                      <a:endParaRPr lang="en-US" sz="2000" b="1">
                        <a:solidFill>
                          <a:schemeClr val="tx1"/>
                        </a:solidFill>
                        <a:latin typeface="Gill Sans (Body)"/>
                      </a:endParaRPr>
                    </a:p>
                  </a:txBody>
                  <a:tcPr/>
                </a:tc>
              </a:tr>
              <a:tr h="587243">
                <a:tc>
                  <a:txBody>
                    <a:bodyPr/>
                    <a:lstStyle/>
                    <a:p>
                      <a:pPr marL="342900" indent="-342900">
                        <a:buFontTx/>
                        <a:buBlip>
                          <a:blip r:embed="rId5"/>
                        </a:buBlip>
                      </a:pPr>
                      <a:r>
                        <a:rPr lang="vi-VN" sz="2000" b="1" smtClean="0">
                          <a:solidFill>
                            <a:schemeClr val="tx1"/>
                          </a:solidFill>
                          <a:latin typeface="Gill Sans (Body)"/>
                        </a:rPr>
                        <a:t>Thực hiện kiểm soát thống kê</a:t>
                      </a:r>
                      <a:endParaRPr lang="en-US" sz="2000" b="1">
                        <a:solidFill>
                          <a:schemeClr val="tx1"/>
                        </a:solidFill>
                        <a:latin typeface="Gill Sans (Body)"/>
                      </a:endParaRPr>
                    </a:p>
                  </a:txBody>
                  <a:tcPr/>
                </a:tc>
                <a:tc>
                  <a:txBody>
                    <a:bodyPr/>
                    <a:lstStyle/>
                    <a:p>
                      <a:pPr marL="342900" indent="-342900">
                        <a:buFontTx/>
                        <a:buBlip>
                          <a:blip r:embed="rId6"/>
                        </a:buBlip>
                      </a:pPr>
                      <a:r>
                        <a:rPr lang="vi-VN" sz="2000" b="1" smtClean="0">
                          <a:solidFill>
                            <a:schemeClr val="tx1"/>
                          </a:solidFill>
                          <a:latin typeface="Gill Sans (Body)"/>
                        </a:rPr>
                        <a:t>Ít điều khiển (Ít đo lường)</a:t>
                      </a:r>
                      <a:endParaRPr lang="en-US" sz="2000" b="1">
                        <a:solidFill>
                          <a:schemeClr val="tx1"/>
                        </a:solidFill>
                        <a:latin typeface="Gill Sans (Body)"/>
                      </a:endParaRPr>
                    </a:p>
                  </a:txBody>
                  <a:tcPr/>
                </a:tc>
              </a:tr>
              <a:tr h="723028">
                <a:tc>
                  <a:txBody>
                    <a:bodyPr/>
                    <a:lstStyle/>
                    <a:p>
                      <a:pPr marL="342900" indent="-342900">
                        <a:buFontTx/>
                        <a:buBlip>
                          <a:blip r:embed="rId5"/>
                        </a:buBlip>
                      </a:pPr>
                      <a:r>
                        <a:rPr lang="vi-VN" sz="2000" b="1" smtClean="0">
                          <a:solidFill>
                            <a:schemeClr val="tx1"/>
                          </a:solidFill>
                          <a:latin typeface="Gill Sans (Body)"/>
                        </a:rPr>
                        <a:t>Khả năng mở rộng cho bất kỳ quy mô dự án</a:t>
                      </a:r>
                      <a:endParaRPr lang="en-US" sz="2000" b="1">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vi-VN" sz="2000" b="1" smtClean="0">
                          <a:solidFill>
                            <a:schemeClr val="tx1"/>
                          </a:solidFill>
                          <a:latin typeface="Gill Sans (Body)"/>
                        </a:rPr>
                        <a:t>Thích hợp cho dự án NHỎ</a:t>
                      </a:r>
                      <a:endParaRPr lang="en-US" sz="2000" b="1" smtClean="0">
                        <a:solidFill>
                          <a:schemeClr val="tx1"/>
                        </a:solidFill>
                        <a:latin typeface="Gill Sans (Body)"/>
                      </a:endParaRPr>
                    </a:p>
                    <a:p>
                      <a:endParaRPr lang="en-US" sz="2000" b="1">
                        <a:solidFill>
                          <a:schemeClr val="tx1"/>
                        </a:solidFill>
                        <a:latin typeface="Gill Sans (Body)"/>
                      </a:endParaRPr>
                    </a:p>
                  </a:txBody>
                  <a:tcPr/>
                </a:tc>
              </a:tr>
              <a:tr h="723028">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en-US" sz="2000" b="1" smtClean="0">
                          <a:solidFill>
                            <a:schemeClr val="tx1"/>
                          </a:solidFill>
                          <a:latin typeface="Gill Sans (Body)"/>
                        </a:rPr>
                        <a:t>Đo</a:t>
                      </a:r>
                      <a:r>
                        <a:rPr lang="en-US" sz="2000" b="1" baseline="0" smtClean="0">
                          <a:solidFill>
                            <a:schemeClr val="tx1"/>
                          </a:solidFill>
                          <a:latin typeface="Gill Sans (Body)"/>
                        </a:rPr>
                        <a:t> lường – Định lượng</a:t>
                      </a:r>
                      <a:endParaRPr lang="en-US" sz="2000" b="1" smtClean="0">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en-US" sz="2000" b="1" smtClean="0">
                          <a:solidFill>
                            <a:schemeClr val="tx1"/>
                          </a:solidFill>
                          <a:latin typeface="Gill Sans (Body)"/>
                        </a:rPr>
                        <a:t>Hạn chế</a:t>
                      </a:r>
                      <a:r>
                        <a:rPr lang="en-US" sz="2000" b="1" baseline="0" smtClean="0">
                          <a:solidFill>
                            <a:schemeClr val="tx1"/>
                          </a:solidFill>
                          <a:latin typeface="Gill Sans (Body)"/>
                        </a:rPr>
                        <a:t> của dữ liệu trong quá trình làm việc</a:t>
                      </a:r>
                      <a:endParaRPr lang="en-US" sz="2000" b="1" smtClean="0">
                        <a:solidFill>
                          <a:schemeClr val="tx1"/>
                        </a:solidFill>
                        <a:latin typeface="Gill Sans (Body)"/>
                      </a:endParaRPr>
                    </a:p>
                  </a:txBody>
                  <a:tcPr/>
                </a:tc>
              </a:tr>
            </a:tbl>
          </a:graphicData>
        </a:graphic>
      </p:graphicFrame>
    </p:spTree>
    <p:extLst>
      <p:ext uri="{BB962C8B-B14F-4D97-AF65-F5344CB8AC3E}">
        <p14:creationId xmlns:p14="http://schemas.microsoft.com/office/powerpoint/2010/main" val="3873869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1659429" cy="369332"/>
          </a:xfrm>
          <a:prstGeom prst="rect">
            <a:avLst/>
          </a:prstGeom>
          <a:noFill/>
        </p:spPr>
        <p:txBody>
          <a:bodyPr wrap="none" rtlCol="0">
            <a:spAutoFit/>
          </a:bodyPr>
          <a:lstStyle/>
          <a:p>
            <a:r>
              <a:rPr lang="en-US" b="1" smtClean="0">
                <a:solidFill>
                  <a:srgbClr val="00B0F0"/>
                </a:solidFill>
                <a:latin typeface="Gill Sans (Body)"/>
              </a:rPr>
              <a:t>Agile &amp; CMMI</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56</a:t>
            </a:fld>
            <a:endParaRPr lang="en-US"/>
          </a:p>
        </p:txBody>
      </p:sp>
      <p:sp>
        <p:nvSpPr>
          <p:cNvPr id="3" name="TextBox 2"/>
          <p:cNvSpPr txBox="1"/>
          <p:nvPr/>
        </p:nvSpPr>
        <p:spPr>
          <a:xfrm>
            <a:off x="1501254" y="501214"/>
            <a:ext cx="5363570" cy="523220"/>
          </a:xfrm>
          <a:prstGeom prst="rect">
            <a:avLst/>
          </a:prstGeom>
          <a:noFill/>
        </p:spPr>
        <p:txBody>
          <a:bodyPr wrap="square" rtlCol="0">
            <a:spAutoFit/>
          </a:bodyPr>
          <a:lstStyle/>
          <a:p>
            <a:r>
              <a:rPr lang="en-US" sz="2800" b="1" smtClean="0">
                <a:solidFill>
                  <a:srgbClr val="00B0F0"/>
                </a:solidFill>
                <a:latin typeface="Gill Sans (Body)"/>
              </a:rPr>
              <a:t>Từ góc độ Agile</a:t>
            </a:r>
            <a:endParaRPr lang="en-US" sz="2800" b="1">
              <a:solidFill>
                <a:srgbClr val="00B0F0"/>
              </a:solidFill>
              <a:latin typeface="Gill Sans (Body)"/>
            </a:endParaRPr>
          </a:p>
        </p:txBody>
      </p:sp>
      <p:graphicFrame>
        <p:nvGraphicFramePr>
          <p:cNvPr id="9" name="Table 8"/>
          <p:cNvGraphicFramePr>
            <a:graphicFrameLocks noGrp="1"/>
          </p:cNvGraphicFramePr>
          <p:nvPr>
            <p:extLst>
              <p:ext uri="{D42A27DB-BD31-4B8C-83A1-F6EECF244321}">
                <p14:modId xmlns:p14="http://schemas.microsoft.com/office/powerpoint/2010/main" val="1511896986"/>
              </p:ext>
            </p:extLst>
          </p:nvPr>
        </p:nvGraphicFramePr>
        <p:xfrm>
          <a:off x="87267" y="1198592"/>
          <a:ext cx="8966580" cy="4582424"/>
        </p:xfrm>
        <a:graphic>
          <a:graphicData uri="http://schemas.openxmlformats.org/drawingml/2006/table">
            <a:tbl>
              <a:tblPr firstRow="1" bandRow="1">
                <a:tableStyleId>{BDBED569-4797-4DF1-A0F4-6AAB3CD982D8}</a:tableStyleId>
              </a:tblPr>
              <a:tblGrid>
                <a:gridCol w="4483290"/>
                <a:gridCol w="4483290"/>
              </a:tblGrid>
              <a:tr h="505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smtClean="0">
                          <a:solidFill>
                            <a:schemeClr val="tx1"/>
                          </a:solidFill>
                          <a:latin typeface="Gill Sans (Body)"/>
                        </a:rPr>
                        <a:t>Agile</a:t>
                      </a:r>
                    </a:p>
                  </a:txBody>
                  <a:tcPr/>
                </a:tc>
                <a:tc>
                  <a:txBody>
                    <a:bodyPr/>
                    <a:lstStyle/>
                    <a:p>
                      <a:pPr marL="0" indent="0">
                        <a:buFontTx/>
                        <a:buNone/>
                      </a:pPr>
                      <a:r>
                        <a:rPr lang="en-US" sz="2000" b="1" smtClean="0">
                          <a:solidFill>
                            <a:schemeClr val="tx1"/>
                          </a:solidFill>
                          <a:latin typeface="Gill Sans (Body)"/>
                        </a:rPr>
                        <a:t>CMMI</a:t>
                      </a:r>
                      <a:endParaRPr lang="en-US" sz="2000" b="1">
                        <a:solidFill>
                          <a:schemeClr val="tx1"/>
                        </a:solidFill>
                        <a:latin typeface="Gill Sans (Body)"/>
                      </a:endParaRPr>
                    </a:p>
                  </a:txBody>
                  <a:tcPr/>
                </a:tc>
              </a:tr>
              <a:tr h="505898">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en-US" sz="2000" b="1" smtClean="0">
                          <a:solidFill>
                            <a:schemeClr val="tx1"/>
                          </a:solidFill>
                          <a:latin typeface="Gill Sans (Body)"/>
                        </a:rPr>
                        <a:t>Quy trình</a:t>
                      </a:r>
                      <a:r>
                        <a:rPr lang="en-US" sz="2000" b="1" baseline="0" smtClean="0">
                          <a:solidFill>
                            <a:schemeClr val="tx1"/>
                          </a:solidFill>
                          <a:latin typeface="Gill Sans (Body)"/>
                        </a:rPr>
                        <a:t> lightweight</a:t>
                      </a:r>
                      <a:endParaRPr lang="en-US" sz="2000" b="1" smtClean="0">
                        <a:solidFill>
                          <a:schemeClr val="tx1"/>
                        </a:solidFill>
                        <a:latin typeface="Gill Sans (Body)"/>
                      </a:endParaRPr>
                    </a:p>
                  </a:txBody>
                  <a:tcPr/>
                </a:tc>
                <a:tc>
                  <a:txBody>
                    <a:bodyPr/>
                    <a:lstStyle/>
                    <a:p>
                      <a:pPr marL="342900" indent="-342900">
                        <a:buFontTx/>
                        <a:buBlip>
                          <a:blip r:embed="rId6"/>
                        </a:buBlip>
                      </a:pPr>
                      <a:r>
                        <a:rPr lang="en-US" sz="2000" b="1" smtClean="0">
                          <a:solidFill>
                            <a:schemeClr val="tx1"/>
                          </a:solidFill>
                          <a:latin typeface="Gill Sans (Body)"/>
                        </a:rPr>
                        <a:t>Quy trình</a:t>
                      </a:r>
                      <a:r>
                        <a:rPr lang="en-US" sz="2000" b="1" baseline="0" smtClean="0">
                          <a:solidFill>
                            <a:schemeClr val="tx1"/>
                          </a:solidFill>
                          <a:latin typeface="Gill Sans (Body)"/>
                        </a:rPr>
                        <a:t> heavyweight</a:t>
                      </a:r>
                      <a:endParaRPr lang="en-US" sz="2000" b="1">
                        <a:solidFill>
                          <a:schemeClr val="tx1"/>
                        </a:solidFill>
                        <a:latin typeface="Gill Sans (Body)"/>
                      </a:endParaRPr>
                    </a:p>
                  </a:txBody>
                  <a:tcPr/>
                </a:tc>
              </a:tr>
              <a:tr h="698556">
                <a:tc>
                  <a:txBody>
                    <a:bodyPr/>
                    <a:lstStyle/>
                    <a:p>
                      <a:pPr marL="342900" indent="-342900">
                        <a:buFontTx/>
                        <a:buBlip>
                          <a:blip r:embed="rId5"/>
                        </a:buBlip>
                      </a:pPr>
                      <a:r>
                        <a:rPr lang="en-US" sz="2000" b="1" smtClean="0">
                          <a:solidFill>
                            <a:schemeClr val="tx1"/>
                          </a:solidFill>
                          <a:latin typeface="Gill Sans (Body)"/>
                        </a:rPr>
                        <a:t>Giảm</a:t>
                      </a:r>
                      <a:r>
                        <a:rPr lang="en-US" sz="2000" b="1" baseline="0" smtClean="0">
                          <a:solidFill>
                            <a:schemeClr val="tx1"/>
                          </a:solidFill>
                          <a:latin typeface="Gill Sans (Body)"/>
                        </a:rPr>
                        <a:t> thiểu tài liệu ( loại bỏ lãng phí )</a:t>
                      </a:r>
                      <a:endParaRPr lang="en-US" sz="2000" b="1">
                        <a:solidFill>
                          <a:schemeClr val="tx1"/>
                        </a:solidFill>
                        <a:latin typeface="Gill Sans (Body)"/>
                      </a:endParaRPr>
                    </a:p>
                  </a:txBody>
                  <a:tcPr/>
                </a:tc>
                <a:tc>
                  <a:txBody>
                    <a:bodyPr/>
                    <a:lstStyle/>
                    <a:p>
                      <a:pPr marL="342900" indent="-342900">
                        <a:buFontTx/>
                        <a:buBlip>
                          <a:blip r:embed="rId6"/>
                        </a:buBlip>
                      </a:pPr>
                      <a:r>
                        <a:rPr lang="en-US" sz="2000" b="1" smtClean="0">
                          <a:solidFill>
                            <a:schemeClr val="tx1"/>
                          </a:solidFill>
                          <a:latin typeface="Gill Sans (Body)"/>
                        </a:rPr>
                        <a:t>Tập</a:t>
                      </a:r>
                      <a:r>
                        <a:rPr lang="en-US" sz="2000" b="1" baseline="0" smtClean="0">
                          <a:solidFill>
                            <a:schemeClr val="tx1"/>
                          </a:solidFill>
                          <a:latin typeface="Gill Sans (Body)"/>
                        </a:rPr>
                        <a:t> trung tài liệu (công việc phụ)</a:t>
                      </a:r>
                      <a:endParaRPr lang="en-US" sz="2000" b="1">
                        <a:solidFill>
                          <a:schemeClr val="tx1"/>
                        </a:solidFill>
                        <a:latin typeface="Gill Sans (Body)"/>
                      </a:endParaRPr>
                    </a:p>
                  </a:txBody>
                  <a:tcPr/>
                </a:tc>
              </a:tr>
              <a:tr h="698556">
                <a:tc>
                  <a:txBody>
                    <a:bodyPr/>
                    <a:lstStyle/>
                    <a:p>
                      <a:pPr marL="342900" indent="-342900">
                        <a:buFontTx/>
                        <a:buBlip>
                          <a:blip r:embed="rId5"/>
                        </a:buBlip>
                      </a:pPr>
                      <a:r>
                        <a:rPr lang="en-US" sz="2000" b="1" smtClean="0">
                          <a:solidFill>
                            <a:schemeClr val="tx1"/>
                          </a:solidFill>
                          <a:latin typeface="Gill Sans (Body)"/>
                        </a:rPr>
                        <a:t>Công</a:t>
                      </a:r>
                      <a:r>
                        <a:rPr lang="en-US" sz="2000" b="1" baseline="0" smtClean="0">
                          <a:solidFill>
                            <a:schemeClr val="tx1"/>
                          </a:solidFill>
                          <a:latin typeface="Gill Sans (Body)"/>
                        </a:rPr>
                        <a:t> nhận rằng mọi thứ sẽ thay </a:t>
                      </a:r>
                      <a:r>
                        <a:rPr lang="en-US" sz="2000" b="1" baseline="0" smtClean="0">
                          <a:solidFill>
                            <a:schemeClr val="tx1"/>
                          </a:solidFill>
                          <a:latin typeface="Gill Sans (Body)"/>
                        </a:rPr>
                        <a:t>đổi và linh hoạt</a:t>
                      </a:r>
                      <a:endParaRPr lang="en-US" sz="2000" b="1" smtClean="0">
                        <a:solidFill>
                          <a:schemeClr val="tx1"/>
                        </a:solidFill>
                        <a:latin typeface="Gill Sans (Body)"/>
                      </a:endParaRPr>
                    </a:p>
                  </a:txBody>
                  <a:tcPr/>
                </a:tc>
                <a:tc>
                  <a:txBody>
                    <a:bodyPr/>
                    <a:lstStyle/>
                    <a:p>
                      <a:pPr marL="342900" indent="-342900">
                        <a:buFontTx/>
                        <a:buBlip>
                          <a:blip r:embed="rId6"/>
                        </a:buBlip>
                      </a:pPr>
                      <a:r>
                        <a:rPr lang="en-US" sz="2000" b="1" smtClean="0">
                          <a:solidFill>
                            <a:schemeClr val="tx1"/>
                          </a:solidFill>
                          <a:latin typeface="Gill Sans (Body)"/>
                        </a:rPr>
                        <a:t>Kế</a:t>
                      </a:r>
                      <a:r>
                        <a:rPr lang="en-US" sz="2000" b="1" baseline="0" smtClean="0">
                          <a:solidFill>
                            <a:schemeClr val="tx1"/>
                          </a:solidFill>
                          <a:latin typeface="Gill Sans (Body)"/>
                        </a:rPr>
                        <a:t> hoạch được dẫn dắt ( không linh hoạt )</a:t>
                      </a:r>
                      <a:endParaRPr lang="en-US" sz="2000" b="1">
                        <a:solidFill>
                          <a:schemeClr val="tx1"/>
                        </a:solidFill>
                        <a:latin typeface="Gill Sans (Body)"/>
                      </a:endParaRPr>
                    </a:p>
                  </a:txBody>
                  <a:tcPr/>
                </a:tc>
              </a:tr>
              <a:tr h="698556">
                <a:tc>
                  <a:txBody>
                    <a:bodyPr/>
                    <a:lstStyle/>
                    <a:p>
                      <a:pPr marL="342900" indent="-342900">
                        <a:buFontTx/>
                        <a:buBlip>
                          <a:blip r:embed="rId5"/>
                        </a:buBlip>
                      </a:pPr>
                      <a:r>
                        <a:rPr lang="en-US" sz="2000" b="1" smtClean="0">
                          <a:solidFill>
                            <a:schemeClr val="tx1"/>
                          </a:solidFill>
                          <a:latin typeface="Gill Sans (Body)"/>
                        </a:rPr>
                        <a:t>Lặp đi</a:t>
                      </a:r>
                      <a:r>
                        <a:rPr lang="en-US" sz="2000" b="1" baseline="0" smtClean="0">
                          <a:solidFill>
                            <a:schemeClr val="tx1"/>
                          </a:solidFill>
                          <a:latin typeface="Gill Sans (Body)"/>
                        </a:rPr>
                        <a:t> lặp lại (giảm thiểu chi phí cho sự thay đổi)</a:t>
                      </a:r>
                      <a:endParaRPr lang="en-US" sz="2000" b="1">
                        <a:solidFill>
                          <a:schemeClr val="tx1"/>
                        </a:solidFill>
                        <a:latin typeface="Gill Sans (Body)"/>
                      </a:endParaRPr>
                    </a:p>
                  </a:txBody>
                  <a:tcPr/>
                </a:tc>
                <a:tc>
                  <a:txBody>
                    <a:bodyPr/>
                    <a:lstStyle/>
                    <a:p>
                      <a:pPr marL="342900" indent="-342900">
                        <a:buFontTx/>
                        <a:buBlip>
                          <a:blip r:embed="rId6"/>
                        </a:buBlip>
                      </a:pPr>
                      <a:r>
                        <a:rPr lang="en-US" sz="2000" b="1" smtClean="0">
                          <a:solidFill>
                            <a:schemeClr val="tx1"/>
                          </a:solidFill>
                          <a:latin typeface="Gill Sans (Body)"/>
                        </a:rPr>
                        <a:t>Tuyến</a:t>
                      </a:r>
                      <a:r>
                        <a:rPr lang="en-US" sz="2000" b="1" baseline="0" smtClean="0">
                          <a:solidFill>
                            <a:schemeClr val="tx1"/>
                          </a:solidFill>
                          <a:latin typeface="Gill Sans (Body)"/>
                        </a:rPr>
                        <a:t> tính hoặc Waterfall</a:t>
                      </a:r>
                      <a:endParaRPr lang="en-US" sz="2000" b="1">
                        <a:solidFill>
                          <a:schemeClr val="tx1"/>
                        </a:solidFill>
                        <a:latin typeface="Gill Sans (Body)"/>
                      </a:endParaRPr>
                    </a:p>
                  </a:txBody>
                  <a:tcPr/>
                </a:tc>
              </a:tr>
              <a:tr h="733754">
                <a:tc>
                  <a:txBody>
                    <a:bodyPr/>
                    <a:lstStyle/>
                    <a:p>
                      <a:pPr marL="342900" indent="-342900">
                        <a:buFontTx/>
                        <a:buBlip>
                          <a:blip r:embed="rId5"/>
                        </a:buBlip>
                      </a:pPr>
                      <a:r>
                        <a:rPr lang="en-US" sz="2000" b="1" smtClean="0">
                          <a:solidFill>
                            <a:schemeClr val="tx1"/>
                          </a:solidFill>
                          <a:latin typeface="Gill Sans (Body)"/>
                        </a:rPr>
                        <a:t>Tập</a:t>
                      </a:r>
                      <a:r>
                        <a:rPr lang="en-US" sz="2000" b="1" baseline="0" smtClean="0">
                          <a:solidFill>
                            <a:schemeClr val="tx1"/>
                          </a:solidFill>
                          <a:latin typeface="Gill Sans (Body)"/>
                        </a:rPr>
                        <a:t> trung vào việc cung cấp phần mềm</a:t>
                      </a:r>
                      <a:endParaRPr lang="en-US" sz="2000" b="1">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en-US" sz="2000" b="1" baseline="0" smtClean="0">
                          <a:solidFill>
                            <a:schemeClr val="tx1"/>
                          </a:solidFill>
                          <a:latin typeface="Gill Sans (Body)"/>
                        </a:rPr>
                        <a:t>Tập trung vào sự phù hợp của quy trình và kỹ thuật</a:t>
                      </a:r>
                      <a:endParaRPr lang="en-US" sz="2000" b="1" smtClean="0">
                        <a:solidFill>
                          <a:schemeClr val="tx1"/>
                        </a:solidFill>
                        <a:latin typeface="Gill Sans (Body)"/>
                      </a:endParaRPr>
                    </a:p>
                  </a:txBody>
                  <a:tcPr/>
                </a:tc>
              </a:tr>
              <a:tr h="733754">
                <a:tc>
                  <a:txBody>
                    <a:bodyPr/>
                    <a:lstStyle/>
                    <a:p>
                      <a:pPr marL="342900" indent="-342900">
                        <a:buFontTx/>
                        <a:buBlip>
                          <a:blip r:embed="rId5"/>
                        </a:buBlip>
                      </a:pPr>
                      <a:r>
                        <a:rPr lang="en-US" sz="2000" b="1" smtClean="0">
                          <a:solidFill>
                            <a:schemeClr val="tx1"/>
                          </a:solidFill>
                          <a:latin typeface="Gill Sans (Body)"/>
                        </a:rPr>
                        <a:t>Nhóm</a:t>
                      </a:r>
                      <a:r>
                        <a:rPr lang="en-US" sz="2000" b="1" baseline="0" smtClean="0">
                          <a:solidFill>
                            <a:schemeClr val="tx1"/>
                          </a:solidFill>
                          <a:latin typeface="Gill Sans (Body)"/>
                        </a:rPr>
                        <a:t> tự quản lý</a:t>
                      </a:r>
                      <a:endParaRPr lang="en-US" sz="2000" b="1">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en-US" sz="2000" b="1" smtClean="0">
                          <a:solidFill>
                            <a:schemeClr val="tx1"/>
                          </a:solidFill>
                          <a:latin typeface="Gill Sans (Body)"/>
                        </a:rPr>
                        <a:t>Giao hàng</a:t>
                      </a:r>
                      <a:r>
                        <a:rPr lang="en-US" sz="2000" b="1" baseline="0" smtClean="0">
                          <a:solidFill>
                            <a:schemeClr val="tx1"/>
                          </a:solidFill>
                          <a:latin typeface="Gill Sans (Body)"/>
                        </a:rPr>
                        <a:t> không được nhấn mạnh</a:t>
                      </a:r>
                      <a:endParaRPr lang="en-US" sz="2000" b="1" smtClean="0">
                        <a:solidFill>
                          <a:schemeClr val="tx1"/>
                        </a:solidFill>
                        <a:latin typeface="Gill Sans (Body)"/>
                      </a:endParaRPr>
                    </a:p>
                  </a:txBody>
                  <a:tcPr/>
                </a:tc>
              </a:tr>
            </a:tbl>
          </a:graphicData>
        </a:graphic>
      </p:graphicFrame>
    </p:spTree>
    <p:extLst>
      <p:ext uri="{BB962C8B-B14F-4D97-AF65-F5344CB8AC3E}">
        <p14:creationId xmlns:p14="http://schemas.microsoft.com/office/powerpoint/2010/main" val="33880301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3156633" cy="369332"/>
          </a:xfrm>
          <a:prstGeom prst="rect">
            <a:avLst/>
          </a:prstGeom>
          <a:noFill/>
        </p:spPr>
        <p:txBody>
          <a:bodyPr wrap="none" rtlCol="0">
            <a:spAutoFit/>
          </a:bodyPr>
          <a:lstStyle/>
          <a:p>
            <a:r>
              <a:rPr lang="en-US" b="1" smtClean="0">
                <a:solidFill>
                  <a:srgbClr val="00B0F0"/>
                </a:solidFill>
                <a:latin typeface="Gill Sans (Body)"/>
              </a:rPr>
              <a:t>Agile &amp; Phương pháp khác</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57</a:t>
            </a:fld>
            <a:endParaRPr lang="en-US"/>
          </a:p>
        </p:txBody>
      </p:sp>
      <p:sp>
        <p:nvSpPr>
          <p:cNvPr id="2" name="Rectangle 1"/>
          <p:cNvSpPr/>
          <p:nvPr/>
        </p:nvSpPr>
        <p:spPr>
          <a:xfrm>
            <a:off x="1249251" y="501214"/>
            <a:ext cx="5296643" cy="523220"/>
          </a:xfrm>
          <a:prstGeom prst="rect">
            <a:avLst/>
          </a:prstGeom>
        </p:spPr>
        <p:txBody>
          <a:bodyPr wrap="none">
            <a:spAutoFit/>
          </a:bodyPr>
          <a:lstStyle/>
          <a:p>
            <a:r>
              <a:rPr lang="en-US" sz="2800" b="1" smtClean="0">
                <a:solidFill>
                  <a:srgbClr val="00B0F0"/>
                </a:solidFill>
                <a:latin typeface="Gill Sans (Body)"/>
              </a:rPr>
              <a:t>Sự khác nhau về giá trị cốt lõi</a:t>
            </a:r>
            <a:endParaRPr lang="en-US" sz="2800" b="1">
              <a:solidFill>
                <a:srgbClr val="00B0F0"/>
              </a:solidFill>
              <a:latin typeface="Gill Sans (Body)"/>
            </a:endParaRPr>
          </a:p>
        </p:txBody>
      </p:sp>
      <p:graphicFrame>
        <p:nvGraphicFramePr>
          <p:cNvPr id="3" name="Table 2"/>
          <p:cNvGraphicFramePr>
            <a:graphicFrameLocks noGrp="1"/>
          </p:cNvGraphicFramePr>
          <p:nvPr>
            <p:extLst>
              <p:ext uri="{D42A27DB-BD31-4B8C-83A1-F6EECF244321}">
                <p14:modId xmlns:p14="http://schemas.microsoft.com/office/powerpoint/2010/main" val="2393631212"/>
              </p:ext>
            </p:extLst>
          </p:nvPr>
        </p:nvGraphicFramePr>
        <p:xfrm>
          <a:off x="218364" y="1117484"/>
          <a:ext cx="8835482" cy="4899908"/>
        </p:xfrm>
        <a:graphic>
          <a:graphicData uri="http://schemas.openxmlformats.org/drawingml/2006/table">
            <a:tbl>
              <a:tblPr firstRow="1" bandRow="1"/>
              <a:tblGrid>
                <a:gridCol w="4417741"/>
                <a:gridCol w="4417741"/>
              </a:tblGrid>
              <a:tr h="411065">
                <a:tc>
                  <a:txBody>
                    <a:bodyPr/>
                    <a:lstStyle/>
                    <a:p>
                      <a:r>
                        <a:rPr lang="en-US" sz="2400" b="1" smtClean="0">
                          <a:latin typeface="Gill Sans (Body)"/>
                        </a:rPr>
                        <a:t>CMMI</a:t>
                      </a:r>
                      <a:endParaRPr lang="en-US" sz="2400" b="1">
                        <a:solidFill>
                          <a:schemeClr val="tx1"/>
                        </a:solidFill>
                        <a:latin typeface="Gill Sans (Body)"/>
                      </a:endParaRPr>
                    </a:p>
                  </a:txBody>
                  <a:tcPr>
                    <a:solidFill>
                      <a:srgbClr val="FF0000"/>
                    </a:solidFill>
                  </a:tcPr>
                </a:tc>
                <a:tc>
                  <a:txBody>
                    <a:bodyPr/>
                    <a:lstStyle/>
                    <a:p>
                      <a:r>
                        <a:rPr lang="en-US" sz="2400" b="1" smtClean="0">
                          <a:latin typeface="Gill Sans (Body)"/>
                        </a:rPr>
                        <a:t>Agile</a:t>
                      </a:r>
                      <a:endParaRPr lang="en-US" sz="2400" b="1">
                        <a:solidFill>
                          <a:schemeClr val="tx1"/>
                        </a:solidFill>
                        <a:latin typeface="Gill Sans (Body)"/>
                      </a:endParaRPr>
                    </a:p>
                  </a:txBody>
                  <a:tcPr>
                    <a:solidFill>
                      <a:srgbClr val="FF0000"/>
                    </a:solidFill>
                  </a:tcPr>
                </a:tc>
              </a:tr>
              <a:tr h="413607">
                <a:tc gridSpan="2">
                  <a:txBody>
                    <a:bodyPr/>
                    <a:lstStyle/>
                    <a:p>
                      <a:pPr algn="ctr"/>
                      <a:r>
                        <a:rPr lang="en-US" sz="2200" b="1" baseline="0" smtClean="0">
                          <a:latin typeface="Gill Sans (Body)"/>
                        </a:rPr>
                        <a:t>Đo lường và cải thiện quá trình</a:t>
                      </a:r>
                      <a:endParaRPr lang="en-US" sz="2200" b="1">
                        <a:solidFill>
                          <a:srgbClr val="FF0000"/>
                        </a:solidFill>
                        <a:latin typeface="Gill Sans (Body)"/>
                      </a:endParaRPr>
                    </a:p>
                  </a:txBody>
                  <a:tcPr/>
                </a:tc>
                <a:tc hMerge="1">
                  <a:txBody>
                    <a:bodyPr/>
                    <a:lstStyle/>
                    <a:p>
                      <a:endParaRPr lang="en-US" sz="2200">
                        <a:solidFill>
                          <a:srgbClr val="FF0000"/>
                        </a:solidFill>
                        <a:latin typeface="Gill Sans (Body)"/>
                      </a:endParaRPr>
                    </a:p>
                  </a:txBody>
                  <a:tcPr/>
                </a:tc>
              </a:tr>
              <a:tr h="382672">
                <a:tc>
                  <a:txBody>
                    <a:bodyPr/>
                    <a:lstStyle/>
                    <a:p>
                      <a:r>
                        <a:rPr lang="en-US" sz="2200" b="1" smtClean="0">
                          <a:latin typeface="Gill Sans (Body)"/>
                        </a:rPr>
                        <a:t>Quy trình</a:t>
                      </a:r>
                      <a:r>
                        <a:rPr lang="en-US" sz="2200" b="1" baseline="0" smtClean="0">
                          <a:latin typeface="Gill Sans (Body)"/>
                        </a:rPr>
                        <a:t> tốt hơn</a:t>
                      </a:r>
                    </a:p>
                    <a:p>
                      <a:endParaRPr lang="en-US" sz="2200" b="1" baseline="0" smtClean="0">
                        <a:latin typeface="Gill Sans (Body)"/>
                      </a:endParaRPr>
                    </a:p>
                    <a:p>
                      <a:r>
                        <a:rPr lang="en-US" sz="2200" b="1" baseline="0" smtClean="0">
                          <a:latin typeface="Gill Sans (Body)"/>
                        </a:rPr>
                        <a:t>Sản phẩm tốt hơn</a:t>
                      </a:r>
                    </a:p>
                  </a:txBody>
                  <a:tcPr>
                    <a:solidFill>
                      <a:srgbClr val="00B0F0"/>
                    </a:solidFill>
                  </a:tcPr>
                </a:tc>
                <a:tc>
                  <a:txBody>
                    <a:bodyPr/>
                    <a:lstStyle/>
                    <a:p>
                      <a:r>
                        <a:rPr lang="en-US" sz="2200" b="1" smtClean="0">
                          <a:latin typeface="Gill Sans (Body)"/>
                        </a:rPr>
                        <a:t>Khách</a:t>
                      </a:r>
                      <a:r>
                        <a:rPr lang="en-US" sz="2200" b="1" baseline="0" smtClean="0">
                          <a:latin typeface="Gill Sans (Body)"/>
                        </a:rPr>
                        <a:t> hàng yêu cầu</a:t>
                      </a:r>
                    </a:p>
                    <a:p>
                      <a:r>
                        <a:rPr lang="en-US" sz="2200" b="1" baseline="0" smtClean="0">
                          <a:latin typeface="Gill Sans (Body)"/>
                        </a:rPr>
                        <a:t>Chi phí tối thiểu</a:t>
                      </a:r>
                    </a:p>
                    <a:p>
                      <a:r>
                        <a:rPr lang="en-US" sz="2200" b="1" baseline="0" smtClean="0">
                          <a:latin typeface="Gill Sans (Body)"/>
                        </a:rPr>
                        <a:t>Trường hợp danh nghiệp</a:t>
                      </a:r>
                      <a:endParaRPr lang="en-US" sz="2200" b="1">
                        <a:latin typeface="Gill Sans (Body)"/>
                      </a:endParaRPr>
                    </a:p>
                  </a:txBody>
                  <a:tcPr>
                    <a:solidFill>
                      <a:srgbClr val="00B0F0"/>
                    </a:solidFill>
                  </a:tcPr>
                </a:tc>
              </a:tr>
              <a:tr h="406328">
                <a:tc gridSpan="2">
                  <a:txBody>
                    <a:bodyPr/>
                    <a:lstStyle/>
                    <a:p>
                      <a:pPr algn="ctr"/>
                      <a:r>
                        <a:rPr lang="en-US" sz="2200" b="1" baseline="0" smtClean="0">
                          <a:latin typeface="Gill Sans (Body)"/>
                        </a:rPr>
                        <a:t>   Đặc điểm con người</a:t>
                      </a:r>
                      <a:endParaRPr lang="en-US" sz="2200" b="1">
                        <a:solidFill>
                          <a:srgbClr val="FF0000"/>
                        </a:solidFill>
                        <a:latin typeface="Gill Sans (Body)"/>
                      </a:endParaRPr>
                    </a:p>
                  </a:txBody>
                  <a:tcPr/>
                </a:tc>
                <a:tc hMerge="1">
                  <a:txBody>
                    <a:bodyPr/>
                    <a:lstStyle/>
                    <a:p>
                      <a:endParaRPr lang="en-US" sz="2200">
                        <a:latin typeface="Gill Sans (Body)"/>
                      </a:endParaRPr>
                    </a:p>
                  </a:txBody>
                  <a:tcPr/>
                </a:tc>
              </a:tr>
              <a:tr h="785108">
                <a:tc>
                  <a:txBody>
                    <a:bodyPr/>
                    <a:lstStyle/>
                    <a:p>
                      <a:r>
                        <a:rPr lang="en-US" sz="2200" b="1" smtClean="0">
                          <a:latin typeface="Gill Sans (Body)"/>
                        </a:rPr>
                        <a:t>Xử</a:t>
                      </a:r>
                      <a:r>
                        <a:rPr lang="en-US" sz="2200" b="1" baseline="0" smtClean="0">
                          <a:latin typeface="Gill Sans (Body)"/>
                        </a:rPr>
                        <a:t> lý kỷ luật - Theo quy tắc - Sợ rủi ro</a:t>
                      </a:r>
                      <a:endParaRPr lang="en-US" sz="2200" b="1">
                        <a:latin typeface="Gill Sans (Body)"/>
                      </a:endParaRPr>
                    </a:p>
                  </a:txBody>
                  <a:tcPr/>
                </a:tc>
                <a:tc>
                  <a:txBody>
                    <a:bodyPr/>
                    <a:lstStyle/>
                    <a:p>
                      <a:r>
                        <a:rPr lang="en-US" sz="2200" b="1" smtClean="0">
                          <a:latin typeface="Gill Sans (Body)"/>
                        </a:rPr>
                        <a:t>Thoải</a:t>
                      </a:r>
                      <a:r>
                        <a:rPr lang="en-US" sz="2200" b="1" baseline="0" smtClean="0">
                          <a:latin typeface="Gill Sans (Body)"/>
                        </a:rPr>
                        <a:t> mái - Sáng tạo - Chấp nhận rủi ro</a:t>
                      </a:r>
                      <a:endParaRPr lang="en-US" sz="2200" b="1">
                        <a:latin typeface="Gill Sans (Body)"/>
                      </a:endParaRPr>
                    </a:p>
                  </a:txBody>
                  <a:tcPr/>
                </a:tc>
              </a:tr>
              <a:tr h="395503">
                <a:tc gridSpan="2">
                  <a:txBody>
                    <a:bodyPr/>
                    <a:lstStyle/>
                    <a:p>
                      <a:pPr algn="ctr"/>
                      <a:r>
                        <a:rPr lang="en-US" sz="2200" b="1" smtClean="0">
                          <a:latin typeface="Gill Sans (Body)"/>
                        </a:rPr>
                        <a:t>Liên</a:t>
                      </a:r>
                      <a:r>
                        <a:rPr lang="en-US" sz="2200" b="1" baseline="0" smtClean="0">
                          <a:latin typeface="Gill Sans (Body)"/>
                        </a:rPr>
                        <a:t> lạc</a:t>
                      </a:r>
                      <a:endParaRPr lang="en-US" sz="2200" b="1">
                        <a:solidFill>
                          <a:srgbClr val="FF0000"/>
                        </a:solidFill>
                        <a:latin typeface="Gill Sans (Body)"/>
                      </a:endParaRPr>
                    </a:p>
                  </a:txBody>
                  <a:tcPr>
                    <a:solidFill>
                      <a:srgbClr val="00B0F0"/>
                    </a:solidFill>
                  </a:tcPr>
                </a:tc>
                <a:tc hMerge="1">
                  <a:txBody>
                    <a:bodyPr/>
                    <a:lstStyle/>
                    <a:p>
                      <a:endParaRPr lang="en-US" sz="2200">
                        <a:latin typeface="Gill Sans (Body)"/>
                      </a:endParaRPr>
                    </a:p>
                  </a:txBody>
                  <a:tcPr/>
                </a:tc>
              </a:tr>
              <a:tr h="395503">
                <a:tc>
                  <a:txBody>
                    <a:bodyPr/>
                    <a:lstStyle/>
                    <a:p>
                      <a:pPr algn="l"/>
                      <a:r>
                        <a:rPr lang="en-US" sz="2200" b="1" baseline="0" smtClean="0">
                          <a:latin typeface="Gill Sans (Body)"/>
                        </a:rPr>
                        <a:t>Tổ chức – Vĩ mô</a:t>
                      </a:r>
                      <a:endParaRPr lang="en-US" sz="2200" b="1">
                        <a:solidFill>
                          <a:schemeClr val="tx1"/>
                        </a:solidFill>
                        <a:latin typeface="Gill Sans (Body)"/>
                      </a:endParaRPr>
                    </a:p>
                  </a:txBody>
                  <a:tcPr>
                    <a:solidFill>
                      <a:srgbClr val="00B0F0"/>
                    </a:solidFill>
                  </a:tcPr>
                </a:tc>
                <a:tc>
                  <a:txBody>
                    <a:bodyPr/>
                    <a:lstStyle/>
                    <a:p>
                      <a:pPr algn="l"/>
                      <a:r>
                        <a:rPr lang="en-US" sz="2200" b="1" smtClean="0">
                          <a:latin typeface="Gill Sans (Body)"/>
                        </a:rPr>
                        <a:t>Vi</a:t>
                      </a:r>
                      <a:r>
                        <a:rPr lang="en-US" sz="2200" b="1" baseline="0" smtClean="0">
                          <a:latin typeface="Gill Sans (Body)"/>
                        </a:rPr>
                        <a:t> mô</a:t>
                      </a:r>
                      <a:endParaRPr lang="en-US" sz="2200" b="1">
                        <a:solidFill>
                          <a:schemeClr val="tx1"/>
                        </a:solidFill>
                        <a:latin typeface="Gill Sans (Body)"/>
                      </a:endParaRPr>
                    </a:p>
                  </a:txBody>
                  <a:tcPr>
                    <a:solidFill>
                      <a:srgbClr val="00B0F0"/>
                    </a:solidFill>
                  </a:tcPr>
                </a:tc>
              </a:tr>
              <a:tr h="395503">
                <a:tc gridSpan="2">
                  <a:txBody>
                    <a:bodyPr/>
                    <a:lstStyle/>
                    <a:p>
                      <a:pPr algn="ctr"/>
                      <a:r>
                        <a:rPr lang="en-US" sz="2200" b="1" smtClean="0">
                          <a:latin typeface="Gill Sans (Body)"/>
                        </a:rPr>
                        <a:t>Quản</a:t>
                      </a:r>
                      <a:r>
                        <a:rPr lang="en-US" sz="2200" b="1" baseline="0" smtClean="0">
                          <a:latin typeface="Gill Sans (Body)"/>
                        </a:rPr>
                        <a:t> lý tri thức</a:t>
                      </a:r>
                      <a:endParaRPr lang="en-US" sz="2200" b="1">
                        <a:solidFill>
                          <a:srgbClr val="FF0000"/>
                        </a:solidFill>
                        <a:latin typeface="Gill Sans (Body)"/>
                      </a:endParaRPr>
                    </a:p>
                  </a:txBody>
                  <a:tcPr/>
                </a:tc>
                <a:tc hMerge="1">
                  <a:txBody>
                    <a:bodyPr/>
                    <a:lstStyle/>
                    <a:p>
                      <a:pPr algn="ctr"/>
                      <a:endParaRPr lang="en-US" sz="2200" b="1">
                        <a:solidFill>
                          <a:srgbClr val="FF0000"/>
                        </a:solidFill>
                        <a:latin typeface="Gill Sans (Body)"/>
                      </a:endParaRPr>
                    </a:p>
                  </a:txBody>
                  <a:tcPr/>
                </a:tc>
              </a:tr>
              <a:tr h="395503">
                <a:tc>
                  <a:txBody>
                    <a:bodyPr/>
                    <a:lstStyle/>
                    <a:p>
                      <a:pPr algn="l"/>
                      <a:r>
                        <a:rPr lang="en-US" sz="2200" b="1" baseline="0" smtClean="0">
                          <a:latin typeface="Gill Sans (Body)"/>
                        </a:rPr>
                        <a:t>Tài sản quy trình</a:t>
                      </a:r>
                      <a:endParaRPr lang="en-US" sz="2200" b="1">
                        <a:solidFill>
                          <a:schemeClr val="tx1"/>
                        </a:solidFill>
                        <a:latin typeface="Gill Sans (Body)"/>
                      </a:endParaRPr>
                    </a:p>
                  </a:txBody>
                  <a:tcPr/>
                </a:tc>
                <a:tc>
                  <a:txBody>
                    <a:bodyPr/>
                    <a:lstStyle/>
                    <a:p>
                      <a:pPr algn="l"/>
                      <a:r>
                        <a:rPr lang="en-US" sz="2200" b="1" smtClean="0">
                          <a:latin typeface="Gill Sans (Body)"/>
                        </a:rPr>
                        <a:t>Con người</a:t>
                      </a:r>
                      <a:endParaRPr lang="en-US" sz="2200" b="1">
                        <a:solidFill>
                          <a:schemeClr val="tx1"/>
                        </a:solidFill>
                        <a:latin typeface="Gill Sans (Body)"/>
                      </a:endParaRPr>
                    </a:p>
                  </a:txBody>
                  <a:tcPr/>
                </a:tc>
              </a:tr>
            </a:tbl>
          </a:graphicData>
        </a:graphic>
      </p:graphicFrame>
      <p:cxnSp>
        <p:nvCxnSpPr>
          <p:cNvPr id="9" name="Straight Arrow Connector 8"/>
          <p:cNvCxnSpPr/>
          <p:nvPr/>
        </p:nvCxnSpPr>
        <p:spPr>
          <a:xfrm>
            <a:off x="1249251" y="2333766"/>
            <a:ext cx="0" cy="27432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59640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3156633" cy="369332"/>
          </a:xfrm>
          <a:prstGeom prst="rect">
            <a:avLst/>
          </a:prstGeom>
          <a:noFill/>
        </p:spPr>
        <p:txBody>
          <a:bodyPr wrap="none" rtlCol="0">
            <a:spAutoFit/>
          </a:bodyPr>
          <a:lstStyle/>
          <a:p>
            <a:r>
              <a:rPr lang="en-US" b="1" smtClean="0">
                <a:solidFill>
                  <a:srgbClr val="00B0F0"/>
                </a:solidFill>
                <a:latin typeface="Gill Sans (Body)"/>
              </a:rPr>
              <a:t>Agile &amp; Phương pháp khác</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58</a:t>
            </a:fld>
            <a:endParaRPr lang="en-US"/>
          </a:p>
        </p:txBody>
      </p:sp>
      <p:sp>
        <p:nvSpPr>
          <p:cNvPr id="2" name="Rectangle 1"/>
          <p:cNvSpPr/>
          <p:nvPr/>
        </p:nvSpPr>
        <p:spPr>
          <a:xfrm>
            <a:off x="1249251" y="501214"/>
            <a:ext cx="4219425" cy="523220"/>
          </a:xfrm>
          <a:prstGeom prst="rect">
            <a:avLst/>
          </a:prstGeom>
        </p:spPr>
        <p:txBody>
          <a:bodyPr wrap="none">
            <a:spAutoFit/>
          </a:bodyPr>
          <a:lstStyle/>
          <a:p>
            <a:r>
              <a:rPr lang="en-US" sz="2800" b="1" smtClean="0">
                <a:solidFill>
                  <a:srgbClr val="00B0F0"/>
                </a:solidFill>
                <a:latin typeface="Gill Sans (Body)"/>
              </a:rPr>
              <a:t>Sự khác nhau đặc điểm</a:t>
            </a:r>
            <a:endParaRPr lang="en-US" sz="2800" b="1">
              <a:solidFill>
                <a:srgbClr val="00B0F0"/>
              </a:solidFill>
              <a:latin typeface="Gill Sans (Body)"/>
            </a:endParaRPr>
          </a:p>
        </p:txBody>
      </p:sp>
      <p:graphicFrame>
        <p:nvGraphicFramePr>
          <p:cNvPr id="3" name="Table 2"/>
          <p:cNvGraphicFramePr>
            <a:graphicFrameLocks noGrp="1"/>
          </p:cNvGraphicFramePr>
          <p:nvPr>
            <p:extLst>
              <p:ext uri="{D42A27DB-BD31-4B8C-83A1-F6EECF244321}">
                <p14:modId xmlns:p14="http://schemas.microsoft.com/office/powerpoint/2010/main" val="3758283987"/>
              </p:ext>
            </p:extLst>
          </p:nvPr>
        </p:nvGraphicFramePr>
        <p:xfrm>
          <a:off x="218364" y="1117484"/>
          <a:ext cx="8835483" cy="4084320"/>
        </p:xfrm>
        <a:graphic>
          <a:graphicData uri="http://schemas.openxmlformats.org/drawingml/2006/table">
            <a:tbl>
              <a:tblPr firstRow="1" bandRow="1"/>
              <a:tblGrid>
                <a:gridCol w="4417742"/>
                <a:gridCol w="4417741"/>
              </a:tblGrid>
              <a:tr h="411065">
                <a:tc>
                  <a:txBody>
                    <a:bodyPr/>
                    <a:lstStyle/>
                    <a:p>
                      <a:pPr algn="ctr"/>
                      <a:r>
                        <a:rPr lang="en-US" sz="2400" b="1" smtClean="0">
                          <a:latin typeface="Gill Sans (Body)"/>
                        </a:rPr>
                        <a:t>CMMI</a:t>
                      </a:r>
                      <a:endParaRPr lang="en-US" sz="2400" b="1">
                        <a:solidFill>
                          <a:schemeClr val="tx1"/>
                        </a:solidFill>
                        <a:latin typeface="Gill Sans (Body)"/>
                      </a:endParaRPr>
                    </a:p>
                  </a:txBody>
                  <a:tcPr>
                    <a:solidFill>
                      <a:srgbClr val="FF0000"/>
                    </a:solidFill>
                  </a:tcPr>
                </a:tc>
                <a:tc>
                  <a:txBody>
                    <a:bodyPr/>
                    <a:lstStyle/>
                    <a:p>
                      <a:pPr algn="ctr"/>
                      <a:r>
                        <a:rPr lang="en-US" sz="2400" b="1" smtClean="0">
                          <a:latin typeface="Gill Sans (Body)"/>
                        </a:rPr>
                        <a:t>Agile</a:t>
                      </a:r>
                      <a:endParaRPr lang="en-US" sz="2400" b="1">
                        <a:solidFill>
                          <a:schemeClr val="tx1"/>
                        </a:solidFill>
                        <a:latin typeface="Gill Sans (Body)"/>
                      </a:endParaRPr>
                    </a:p>
                  </a:txBody>
                  <a:tcPr>
                    <a:solidFill>
                      <a:srgbClr val="FF0000"/>
                    </a:solidFill>
                  </a:tcPr>
                </a:tc>
              </a:tr>
              <a:tr h="413607">
                <a:tc>
                  <a:txBody>
                    <a:bodyPr/>
                    <a:lstStyle/>
                    <a:p>
                      <a:pPr algn="ctr"/>
                      <a:r>
                        <a:rPr lang="en-US" sz="2200" b="1" smtClean="0">
                          <a:latin typeface="Gill Sans (Body)"/>
                        </a:rPr>
                        <a:t>Tổ</a:t>
                      </a:r>
                      <a:r>
                        <a:rPr lang="en-US" sz="2200" b="1" baseline="0" smtClean="0">
                          <a:latin typeface="Gill Sans (Body)"/>
                        </a:rPr>
                        <a:t> chức</a:t>
                      </a:r>
                      <a:endParaRPr lang="en-US" sz="2200" b="1">
                        <a:solidFill>
                          <a:schemeClr val="tx1"/>
                        </a:solidFill>
                        <a:latin typeface="Gill Sans (Body)"/>
                      </a:endParaRPr>
                    </a:p>
                  </a:txBody>
                  <a:tcPr/>
                </a:tc>
                <a:tc>
                  <a:txBody>
                    <a:bodyPr/>
                    <a:lstStyle/>
                    <a:p>
                      <a:pPr algn="ctr"/>
                      <a:r>
                        <a:rPr lang="en-US" sz="2200" b="1" smtClean="0">
                          <a:latin typeface="Gill Sans (Body)"/>
                        </a:rPr>
                        <a:t>Những cá</a:t>
                      </a:r>
                      <a:r>
                        <a:rPr lang="en-US" sz="2200" b="1" baseline="0" smtClean="0">
                          <a:latin typeface="Gill Sans (Body)"/>
                        </a:rPr>
                        <a:t> nhân</a:t>
                      </a:r>
                      <a:endParaRPr lang="en-US" sz="2200" b="1">
                        <a:solidFill>
                          <a:schemeClr val="tx1"/>
                        </a:solidFill>
                        <a:latin typeface="Gill Sans (Body)"/>
                      </a:endParaRPr>
                    </a:p>
                  </a:txBody>
                  <a:tcPr/>
                </a:tc>
              </a:tr>
              <a:tr h="413607">
                <a:tc gridSpan="2">
                  <a:txBody>
                    <a:bodyPr/>
                    <a:lstStyle/>
                    <a:p>
                      <a:pPr algn="ctr"/>
                      <a:r>
                        <a:rPr lang="en-US" sz="2200" b="1" smtClean="0">
                          <a:latin typeface="Gill Sans (Body)"/>
                        </a:rPr>
                        <a:t>Khách</a:t>
                      </a:r>
                      <a:r>
                        <a:rPr lang="en-US" sz="2200" b="1" baseline="0" smtClean="0">
                          <a:latin typeface="Gill Sans (Body)"/>
                        </a:rPr>
                        <a:t> hàng tin tưởng</a:t>
                      </a:r>
                      <a:endParaRPr lang="en-US" sz="2200" b="1">
                        <a:solidFill>
                          <a:srgbClr val="FF0000"/>
                        </a:solidFill>
                        <a:latin typeface="Gill Sans (Body)"/>
                      </a:endParaRPr>
                    </a:p>
                  </a:txBody>
                  <a:tcPr>
                    <a:solidFill>
                      <a:srgbClr val="00B0F0"/>
                    </a:solidFill>
                  </a:tcPr>
                </a:tc>
                <a:tc hMerge="1">
                  <a:txBody>
                    <a:bodyPr/>
                    <a:lstStyle/>
                    <a:p>
                      <a:pPr algn="ctr"/>
                      <a:endParaRPr lang="en-US" sz="2200" b="1">
                        <a:solidFill>
                          <a:srgbClr val="FF0000"/>
                        </a:solidFill>
                        <a:latin typeface="Gill Sans (Body)"/>
                      </a:endParaRPr>
                    </a:p>
                  </a:txBody>
                  <a:tcPr/>
                </a:tc>
              </a:tr>
              <a:tr h="382672">
                <a:tc>
                  <a:txBody>
                    <a:bodyPr/>
                    <a:lstStyle/>
                    <a:p>
                      <a:pPr algn="ctr"/>
                      <a:r>
                        <a:rPr lang="en-US" sz="2000" b="1" baseline="0" smtClean="0">
                          <a:latin typeface="Gill Sans (Body)"/>
                        </a:rPr>
                        <a:t>Cơ sở hạ tầng trong quá trình</a:t>
                      </a:r>
                    </a:p>
                  </a:txBody>
                  <a:tcPr>
                    <a:solidFill>
                      <a:srgbClr val="00B0F0"/>
                    </a:solidFill>
                  </a:tcPr>
                </a:tc>
                <a:tc>
                  <a:txBody>
                    <a:bodyPr/>
                    <a:lstStyle/>
                    <a:p>
                      <a:pPr algn="ctr"/>
                      <a:r>
                        <a:rPr lang="en-US" sz="2000" b="1" smtClean="0">
                          <a:latin typeface="Gill Sans (Body)"/>
                        </a:rPr>
                        <a:t>Tham gia </a:t>
                      </a:r>
                      <a:endParaRPr lang="en-US" sz="2000" b="1">
                        <a:latin typeface="Gill Sans (Body)"/>
                      </a:endParaRPr>
                    </a:p>
                  </a:txBody>
                  <a:tcPr>
                    <a:solidFill>
                      <a:srgbClr val="00B0F0"/>
                    </a:solidFill>
                  </a:tcPr>
                </a:tc>
              </a:tr>
              <a:tr h="406328">
                <a:tc gridSpan="2">
                  <a:txBody>
                    <a:bodyPr/>
                    <a:lstStyle/>
                    <a:p>
                      <a:pPr algn="ctr"/>
                      <a:r>
                        <a:rPr lang="en-US" sz="2200" b="1" baseline="0" smtClean="0">
                          <a:latin typeface="Gill Sans (Body)"/>
                        </a:rPr>
                        <a:t> Tầm nhìn</a:t>
                      </a:r>
                      <a:endParaRPr lang="en-US" sz="2200" b="1">
                        <a:solidFill>
                          <a:srgbClr val="FF0000"/>
                        </a:solidFill>
                        <a:latin typeface="Gill Sans (Body)"/>
                      </a:endParaRPr>
                    </a:p>
                  </a:txBody>
                  <a:tcPr/>
                </a:tc>
                <a:tc hMerge="1">
                  <a:txBody>
                    <a:bodyPr/>
                    <a:lstStyle/>
                    <a:p>
                      <a:endParaRPr lang="en-US" sz="2200">
                        <a:latin typeface="Gill Sans (Body)"/>
                      </a:endParaRPr>
                    </a:p>
                  </a:txBody>
                  <a:tcPr/>
                </a:tc>
              </a:tr>
              <a:tr h="409700">
                <a:tc>
                  <a:txBody>
                    <a:bodyPr/>
                    <a:lstStyle/>
                    <a:p>
                      <a:pPr algn="ctr"/>
                      <a:r>
                        <a:rPr lang="en-US" sz="2200" b="1" smtClean="0">
                          <a:latin typeface="Gill Sans (Body)"/>
                        </a:rPr>
                        <a:t>Rộng</a:t>
                      </a:r>
                      <a:r>
                        <a:rPr lang="en-US" sz="2200" b="1" baseline="0" smtClean="0">
                          <a:latin typeface="Gill Sans (Body)"/>
                        </a:rPr>
                        <a:t> – Phạm vi bao hàm – tổ chức</a:t>
                      </a:r>
                      <a:endParaRPr lang="en-US" sz="2200" b="1">
                        <a:latin typeface="Gill Sans (Body)"/>
                      </a:endParaRPr>
                    </a:p>
                  </a:txBody>
                  <a:tcPr/>
                </a:tc>
                <a:tc>
                  <a:txBody>
                    <a:bodyPr/>
                    <a:lstStyle/>
                    <a:p>
                      <a:pPr algn="ctr"/>
                      <a:r>
                        <a:rPr lang="en-US" sz="2200" b="1" smtClean="0">
                          <a:latin typeface="Gill Sans (Body)"/>
                        </a:rPr>
                        <a:t>Nhỏ</a:t>
                      </a:r>
                      <a:r>
                        <a:rPr lang="en-US" sz="2200" b="1" baseline="0" smtClean="0">
                          <a:latin typeface="Gill Sans (Body)"/>
                        </a:rPr>
                        <a:t> - Tập trung</a:t>
                      </a:r>
                      <a:endParaRPr lang="en-US" sz="2200" b="1">
                        <a:latin typeface="Gill Sans (Body)"/>
                      </a:endParaRPr>
                    </a:p>
                  </a:txBody>
                  <a:tcPr/>
                </a:tc>
              </a:tr>
              <a:tr h="395503">
                <a:tc gridSpan="2">
                  <a:txBody>
                    <a:bodyPr/>
                    <a:lstStyle/>
                    <a:p>
                      <a:pPr algn="ctr"/>
                      <a:r>
                        <a:rPr lang="en-US" sz="2200" b="1" smtClean="0">
                          <a:latin typeface="Gill Sans (Body)"/>
                        </a:rPr>
                        <a:t>Mức độ</a:t>
                      </a:r>
                      <a:r>
                        <a:rPr lang="en-US" sz="2200" b="1" baseline="0" smtClean="0">
                          <a:latin typeface="Gill Sans (Body)"/>
                        </a:rPr>
                        <a:t> của thảo luận</a:t>
                      </a:r>
                      <a:endParaRPr lang="en-US" sz="2200" b="1">
                        <a:solidFill>
                          <a:srgbClr val="FF0000"/>
                        </a:solidFill>
                        <a:latin typeface="Gill Sans (Body)"/>
                      </a:endParaRPr>
                    </a:p>
                  </a:txBody>
                  <a:tcPr>
                    <a:solidFill>
                      <a:srgbClr val="00B0F0"/>
                    </a:solidFill>
                  </a:tcPr>
                </a:tc>
                <a:tc hMerge="1">
                  <a:txBody>
                    <a:bodyPr/>
                    <a:lstStyle/>
                    <a:p>
                      <a:endParaRPr lang="en-US" sz="2200">
                        <a:latin typeface="Gill Sans (Body)"/>
                      </a:endParaRPr>
                    </a:p>
                  </a:txBody>
                  <a:tcPr/>
                </a:tc>
              </a:tr>
              <a:tr h="395503">
                <a:tc>
                  <a:txBody>
                    <a:bodyPr/>
                    <a:lstStyle/>
                    <a:p>
                      <a:pPr algn="ctr"/>
                      <a:r>
                        <a:rPr lang="en-US" sz="2200" b="1" baseline="0" smtClean="0">
                          <a:latin typeface="Gill Sans (Body)"/>
                        </a:rPr>
                        <a:t>Lời nói - Định nghĩa - Bền vững - Toàn diện</a:t>
                      </a:r>
                      <a:endParaRPr lang="en-US" sz="2200" b="1">
                        <a:solidFill>
                          <a:schemeClr val="tx1"/>
                        </a:solidFill>
                        <a:latin typeface="Gill Sans (Body)"/>
                      </a:endParaRPr>
                    </a:p>
                  </a:txBody>
                  <a:tcPr>
                    <a:solidFill>
                      <a:srgbClr val="00B0F0"/>
                    </a:solidFill>
                  </a:tcPr>
                </a:tc>
                <a:tc>
                  <a:txBody>
                    <a:bodyPr/>
                    <a:lstStyle/>
                    <a:p>
                      <a:pPr algn="ctr"/>
                      <a:r>
                        <a:rPr lang="en-US" sz="2200" b="1" smtClean="0">
                          <a:latin typeface="Gill Sans (Body)"/>
                        </a:rPr>
                        <a:t>Công</a:t>
                      </a:r>
                      <a:r>
                        <a:rPr lang="en-US" sz="2200" b="1" baseline="0" smtClean="0">
                          <a:latin typeface="Gill Sans (Body)"/>
                        </a:rPr>
                        <a:t> việc trong tầm tay</a:t>
                      </a:r>
                      <a:endParaRPr lang="en-US" sz="2200" b="1">
                        <a:solidFill>
                          <a:schemeClr val="tx1"/>
                        </a:solidFill>
                        <a:latin typeface="Gill Sans (Body)"/>
                      </a:endParaRPr>
                    </a:p>
                  </a:txBody>
                  <a:tcPr>
                    <a:solidFill>
                      <a:srgbClr val="00B0F0"/>
                    </a:solidFill>
                  </a:tcPr>
                </a:tc>
              </a:tr>
            </a:tbl>
          </a:graphicData>
        </a:graphic>
      </p:graphicFrame>
    </p:spTree>
    <p:extLst>
      <p:ext uri="{BB962C8B-B14F-4D97-AF65-F5344CB8AC3E}">
        <p14:creationId xmlns:p14="http://schemas.microsoft.com/office/powerpoint/2010/main" val="17246076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3156633" cy="369332"/>
          </a:xfrm>
          <a:prstGeom prst="rect">
            <a:avLst/>
          </a:prstGeom>
          <a:noFill/>
        </p:spPr>
        <p:txBody>
          <a:bodyPr wrap="none" rtlCol="0">
            <a:spAutoFit/>
          </a:bodyPr>
          <a:lstStyle/>
          <a:p>
            <a:r>
              <a:rPr lang="en-US" b="1" smtClean="0">
                <a:solidFill>
                  <a:srgbClr val="00B0F0"/>
                </a:solidFill>
                <a:latin typeface="Gill Sans (Body)"/>
              </a:rPr>
              <a:t>Agile &amp; Phương pháp khác</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59</a:t>
            </a:fld>
            <a:endParaRPr lang="en-US"/>
          </a:p>
        </p:txBody>
      </p:sp>
      <p:sp>
        <p:nvSpPr>
          <p:cNvPr id="2" name="Rectangle 1"/>
          <p:cNvSpPr/>
          <p:nvPr/>
        </p:nvSpPr>
        <p:spPr>
          <a:xfrm>
            <a:off x="1249251" y="501214"/>
            <a:ext cx="5293437" cy="523220"/>
          </a:xfrm>
          <a:prstGeom prst="rect">
            <a:avLst/>
          </a:prstGeom>
        </p:spPr>
        <p:txBody>
          <a:bodyPr wrap="none">
            <a:spAutoFit/>
          </a:bodyPr>
          <a:lstStyle/>
          <a:p>
            <a:r>
              <a:rPr lang="en-US" sz="2800" b="1" smtClean="0">
                <a:solidFill>
                  <a:srgbClr val="00B0F0"/>
                </a:solidFill>
                <a:latin typeface="Gill Sans (Body)"/>
              </a:rPr>
              <a:t>Sự khác nhau hướng tiếp cận</a:t>
            </a:r>
            <a:endParaRPr lang="en-US" sz="2800" b="1">
              <a:solidFill>
                <a:srgbClr val="00B0F0"/>
              </a:solidFill>
              <a:latin typeface="Gill Sans (Body)"/>
            </a:endParaRPr>
          </a:p>
        </p:txBody>
      </p:sp>
      <p:graphicFrame>
        <p:nvGraphicFramePr>
          <p:cNvPr id="3" name="Table 2"/>
          <p:cNvGraphicFramePr>
            <a:graphicFrameLocks noGrp="1"/>
          </p:cNvGraphicFramePr>
          <p:nvPr>
            <p:extLst>
              <p:ext uri="{D42A27DB-BD31-4B8C-83A1-F6EECF244321}">
                <p14:modId xmlns:p14="http://schemas.microsoft.com/office/powerpoint/2010/main" val="4073797597"/>
              </p:ext>
            </p:extLst>
          </p:nvPr>
        </p:nvGraphicFramePr>
        <p:xfrm>
          <a:off x="109182" y="1229152"/>
          <a:ext cx="8944665" cy="4494800"/>
        </p:xfrm>
        <a:graphic>
          <a:graphicData uri="http://schemas.openxmlformats.org/drawingml/2006/table">
            <a:tbl>
              <a:tblPr firstRow="1" bandRow="1"/>
              <a:tblGrid>
                <a:gridCol w="4472333"/>
                <a:gridCol w="4472332"/>
              </a:tblGrid>
              <a:tr h="469953">
                <a:tc>
                  <a:txBody>
                    <a:bodyPr/>
                    <a:lstStyle/>
                    <a:p>
                      <a:pPr algn="ctr"/>
                      <a:r>
                        <a:rPr lang="en-US" sz="2400" b="1" smtClean="0">
                          <a:solidFill>
                            <a:schemeClr val="tx1"/>
                          </a:solidFill>
                          <a:latin typeface="Gill Sans (Body)"/>
                        </a:rPr>
                        <a:t>CMMI</a:t>
                      </a:r>
                      <a:endParaRPr lang="en-US" sz="2400" b="1">
                        <a:solidFill>
                          <a:schemeClr val="tx1"/>
                        </a:solidFill>
                        <a:latin typeface="Gill Sans (Body)"/>
                      </a:endParaRPr>
                    </a:p>
                  </a:txBody>
                  <a:tcPr>
                    <a:solidFill>
                      <a:srgbClr val="FF0000"/>
                    </a:solidFill>
                  </a:tcPr>
                </a:tc>
                <a:tc>
                  <a:txBody>
                    <a:bodyPr/>
                    <a:lstStyle/>
                    <a:p>
                      <a:pPr algn="ctr"/>
                      <a:r>
                        <a:rPr lang="en-US" sz="2400" b="1" smtClean="0">
                          <a:solidFill>
                            <a:schemeClr val="tx1"/>
                          </a:solidFill>
                          <a:latin typeface="Gill Sans (Body)"/>
                        </a:rPr>
                        <a:t>Agile</a:t>
                      </a:r>
                      <a:endParaRPr lang="en-US" sz="2400" b="1">
                        <a:solidFill>
                          <a:schemeClr val="tx1"/>
                        </a:solidFill>
                        <a:latin typeface="Gill Sans (Body)"/>
                      </a:endParaRPr>
                    </a:p>
                  </a:txBody>
                  <a:tcPr>
                    <a:solidFill>
                      <a:srgbClr val="FF0000"/>
                    </a:solidFill>
                  </a:tcPr>
                </a:tc>
              </a:tr>
              <a:tr h="438623">
                <a:tc>
                  <a:txBody>
                    <a:bodyPr/>
                    <a:lstStyle/>
                    <a:p>
                      <a:pPr algn="ctr"/>
                      <a:r>
                        <a:rPr lang="en-US" sz="2200" b="1" baseline="0" smtClean="0">
                          <a:latin typeface="Gill Sans (Body)"/>
                        </a:rPr>
                        <a:t> Mô tả</a:t>
                      </a:r>
                      <a:endParaRPr lang="en-US" sz="2200" b="1">
                        <a:solidFill>
                          <a:schemeClr val="tx1"/>
                        </a:solidFill>
                        <a:latin typeface="Gill Sans (Body)"/>
                      </a:endParaRPr>
                    </a:p>
                  </a:txBody>
                  <a:tcPr/>
                </a:tc>
                <a:tc>
                  <a:txBody>
                    <a:bodyPr/>
                    <a:lstStyle/>
                    <a:p>
                      <a:pPr algn="ctr"/>
                      <a:r>
                        <a:rPr lang="en-US" sz="2200" b="1" smtClean="0">
                          <a:latin typeface="Gill Sans (Body)"/>
                        </a:rPr>
                        <a:t>Căn</a:t>
                      </a:r>
                      <a:r>
                        <a:rPr lang="en-US" sz="2200" b="1" baseline="0" smtClean="0">
                          <a:latin typeface="Gill Sans (Body)"/>
                        </a:rPr>
                        <a:t> cứ vào thời hiệu</a:t>
                      </a:r>
                      <a:endParaRPr lang="en-US" sz="2200" b="1">
                        <a:solidFill>
                          <a:schemeClr val="tx1"/>
                        </a:solidFill>
                        <a:latin typeface="Gill Sans (Body)"/>
                      </a:endParaRPr>
                    </a:p>
                  </a:txBody>
                  <a:tcPr/>
                </a:tc>
              </a:tr>
              <a:tr h="438623">
                <a:tc gridSpan="2">
                  <a:txBody>
                    <a:bodyPr/>
                    <a:lstStyle/>
                    <a:p>
                      <a:pPr algn="ctr"/>
                      <a:r>
                        <a:rPr lang="en-US" sz="2200" b="1" baseline="0" smtClean="0">
                          <a:latin typeface="Gill Sans (Body)"/>
                        </a:rPr>
                        <a:t>Định lượng</a:t>
                      </a:r>
                      <a:endParaRPr lang="en-US" sz="2200" b="1">
                        <a:solidFill>
                          <a:schemeClr val="tx1"/>
                        </a:solidFill>
                        <a:latin typeface="Gill Sans (Body)"/>
                      </a:endParaRPr>
                    </a:p>
                  </a:txBody>
                  <a:tcPr>
                    <a:solidFill>
                      <a:srgbClr val="00B0F0"/>
                    </a:solidFill>
                  </a:tcPr>
                </a:tc>
                <a:tc hMerge="1">
                  <a:txBody>
                    <a:bodyPr/>
                    <a:lstStyle/>
                    <a:p>
                      <a:pPr algn="ctr"/>
                      <a:endParaRPr lang="en-US" sz="2200" b="1">
                        <a:solidFill>
                          <a:srgbClr val="FF0000"/>
                        </a:solidFill>
                        <a:latin typeface="Gill Sans (Body)"/>
                      </a:endParaRPr>
                    </a:p>
                  </a:txBody>
                  <a:tcPr/>
                </a:tc>
              </a:tr>
              <a:tr h="438623">
                <a:tc>
                  <a:txBody>
                    <a:bodyPr/>
                    <a:lstStyle/>
                    <a:p>
                      <a:pPr algn="ctr"/>
                      <a:r>
                        <a:rPr lang="en-US" sz="2200" b="1" baseline="0" smtClean="0">
                          <a:latin typeface="Gill Sans (Body)"/>
                        </a:rPr>
                        <a:t>Theo các con số đánh giá</a:t>
                      </a:r>
                      <a:endParaRPr lang="en-US" sz="2200" b="1" baseline="0" smtClean="0">
                        <a:solidFill>
                          <a:schemeClr val="tx1"/>
                        </a:solidFill>
                        <a:latin typeface="Gill Sans (Body)"/>
                      </a:endParaRPr>
                    </a:p>
                  </a:txBody>
                  <a:tcPr>
                    <a:solidFill>
                      <a:srgbClr val="00B0F0"/>
                    </a:solidFill>
                  </a:tcPr>
                </a:tc>
                <a:tc>
                  <a:txBody>
                    <a:bodyPr/>
                    <a:lstStyle/>
                    <a:p>
                      <a:pPr algn="ctr"/>
                      <a:r>
                        <a:rPr lang="en-US" sz="2200" b="1" smtClean="0">
                          <a:latin typeface="Gill Sans (Body)"/>
                        </a:rPr>
                        <a:t>Kiến</a:t>
                      </a:r>
                      <a:r>
                        <a:rPr lang="en-US" sz="2200" b="1" baseline="0" smtClean="0">
                          <a:latin typeface="Gill Sans (Body)"/>
                        </a:rPr>
                        <a:t> thức “ngầm”</a:t>
                      </a:r>
                      <a:endParaRPr lang="en-US" sz="2200" b="1">
                        <a:solidFill>
                          <a:schemeClr val="tx1"/>
                        </a:solidFill>
                        <a:latin typeface="Gill Sans (Body)"/>
                      </a:endParaRPr>
                    </a:p>
                  </a:txBody>
                  <a:tcPr>
                    <a:solidFill>
                      <a:srgbClr val="00B0F0"/>
                    </a:solidFill>
                  </a:tcPr>
                </a:tc>
              </a:tr>
              <a:tr h="438623">
                <a:tc>
                  <a:txBody>
                    <a:bodyPr/>
                    <a:lstStyle/>
                    <a:p>
                      <a:pPr algn="ctr"/>
                      <a:r>
                        <a:rPr lang="en-US" sz="2200" b="1" baseline="0" smtClean="0">
                          <a:latin typeface="Gill Sans (Body)"/>
                        </a:rPr>
                        <a:t>Tính phổ biến</a:t>
                      </a:r>
                      <a:endParaRPr lang="en-US" sz="2200" b="1">
                        <a:solidFill>
                          <a:schemeClr val="tx1"/>
                        </a:solidFill>
                        <a:latin typeface="Gill Sans (Body)"/>
                      </a:endParaRPr>
                    </a:p>
                  </a:txBody>
                  <a:tcPr/>
                </a:tc>
                <a:tc>
                  <a:txBody>
                    <a:bodyPr/>
                    <a:lstStyle/>
                    <a:p>
                      <a:pPr algn="ctr"/>
                      <a:r>
                        <a:rPr lang="en-US" sz="2200" b="1" smtClean="0">
                          <a:latin typeface="Gill Sans (Body)"/>
                        </a:rPr>
                        <a:t>Tình</a:t>
                      </a:r>
                      <a:r>
                        <a:rPr lang="en-US" sz="2200" b="1" baseline="0" smtClean="0">
                          <a:latin typeface="Gill Sans (Body)"/>
                        </a:rPr>
                        <a:t> huống</a:t>
                      </a:r>
                      <a:endParaRPr lang="en-US" sz="2200" b="1">
                        <a:solidFill>
                          <a:schemeClr val="tx1"/>
                        </a:solidFill>
                        <a:latin typeface="Gill Sans (Body)"/>
                      </a:endParaRPr>
                    </a:p>
                  </a:txBody>
                  <a:tcPr/>
                </a:tc>
              </a:tr>
              <a:tr h="477243">
                <a:tc>
                  <a:txBody>
                    <a:bodyPr/>
                    <a:lstStyle/>
                    <a:p>
                      <a:pPr algn="ctr"/>
                      <a:r>
                        <a:rPr lang="en-US" sz="2200" b="1" smtClean="0">
                          <a:latin typeface="Gill Sans (Body)"/>
                        </a:rPr>
                        <a:t>Nhiều hoạt</a:t>
                      </a:r>
                      <a:r>
                        <a:rPr lang="en-US" sz="2200" b="1" baseline="0" smtClean="0">
                          <a:latin typeface="Gill Sans (Body)"/>
                        </a:rPr>
                        <a:t> động</a:t>
                      </a:r>
                      <a:endParaRPr lang="en-US" sz="2200" b="1">
                        <a:solidFill>
                          <a:schemeClr val="tx1"/>
                        </a:solidFill>
                        <a:latin typeface="Gill Sans (Body)"/>
                      </a:endParaRPr>
                    </a:p>
                  </a:txBody>
                  <a:tcPr>
                    <a:solidFill>
                      <a:srgbClr val="00B0F0"/>
                    </a:solidFill>
                  </a:tcPr>
                </a:tc>
                <a:tc>
                  <a:txBody>
                    <a:bodyPr/>
                    <a:lstStyle/>
                    <a:p>
                      <a:pPr algn="ctr"/>
                      <a:r>
                        <a:rPr lang="en-US" sz="2200" b="1" smtClean="0">
                          <a:latin typeface="Gill Sans (Body)"/>
                        </a:rPr>
                        <a:t>Sản phẩm</a:t>
                      </a:r>
                      <a:endParaRPr lang="en-US" sz="2200" b="1">
                        <a:solidFill>
                          <a:schemeClr val="tx1"/>
                        </a:solidFill>
                        <a:latin typeface="Gill Sans (Body)"/>
                      </a:endParaRPr>
                    </a:p>
                  </a:txBody>
                  <a:tcPr>
                    <a:solidFill>
                      <a:srgbClr val="00B0F0"/>
                    </a:solidFill>
                  </a:tcPr>
                </a:tc>
              </a:tr>
              <a:tr h="477243">
                <a:tc>
                  <a:txBody>
                    <a:bodyPr/>
                    <a:lstStyle/>
                    <a:p>
                      <a:pPr algn="ctr"/>
                      <a:r>
                        <a:rPr lang="en-US" sz="2200" b="1" smtClean="0">
                          <a:latin typeface="Gill Sans (Body)"/>
                        </a:rPr>
                        <a:t>Chiến lược</a:t>
                      </a:r>
                      <a:endParaRPr lang="en-US" sz="2200" b="1">
                        <a:solidFill>
                          <a:schemeClr val="tx1"/>
                        </a:solidFill>
                        <a:latin typeface="Gill Sans (Body)"/>
                      </a:endParaRPr>
                    </a:p>
                  </a:txBody>
                  <a:tcPr/>
                </a:tc>
                <a:tc>
                  <a:txBody>
                    <a:bodyPr/>
                    <a:lstStyle/>
                    <a:p>
                      <a:pPr algn="ctr"/>
                      <a:r>
                        <a:rPr lang="en-US" sz="2200" b="1" smtClean="0">
                          <a:latin typeface="Gill Sans (Body)"/>
                        </a:rPr>
                        <a:t>Chiến thuật</a:t>
                      </a:r>
                      <a:endParaRPr lang="en-US" sz="2200" b="1">
                        <a:solidFill>
                          <a:schemeClr val="tx1"/>
                        </a:solidFill>
                        <a:latin typeface="Gill Sans (Body)"/>
                      </a:endParaRPr>
                    </a:p>
                  </a:txBody>
                  <a:tcPr/>
                </a:tc>
              </a:tr>
              <a:tr h="438623">
                <a:tc>
                  <a:txBody>
                    <a:bodyPr/>
                    <a:lstStyle/>
                    <a:p>
                      <a:pPr algn="ctr"/>
                      <a:r>
                        <a:rPr lang="en-US" sz="2200" b="1" smtClean="0">
                          <a:latin typeface="Gill Sans (Body)"/>
                        </a:rPr>
                        <a:t>“what do we call it ?”</a:t>
                      </a:r>
                      <a:endParaRPr lang="en-US" sz="2200" b="1">
                        <a:solidFill>
                          <a:schemeClr val="tx1"/>
                        </a:solidFill>
                        <a:latin typeface="Gill Sans (Body)"/>
                      </a:endParaRPr>
                    </a:p>
                  </a:txBody>
                  <a:tcPr>
                    <a:solidFill>
                      <a:srgbClr val="00B0F0"/>
                    </a:solidFill>
                  </a:tcPr>
                </a:tc>
                <a:tc>
                  <a:txBody>
                    <a:bodyPr/>
                    <a:lstStyle/>
                    <a:p>
                      <a:pPr algn="ctr"/>
                      <a:r>
                        <a:rPr lang="en-US" sz="2200" b="1" smtClean="0">
                          <a:latin typeface="Gill Sans (Body)"/>
                        </a:rPr>
                        <a:t>“Just do it”</a:t>
                      </a:r>
                      <a:endParaRPr lang="en-US" sz="2200" b="1">
                        <a:solidFill>
                          <a:schemeClr val="tx1"/>
                        </a:solidFill>
                        <a:latin typeface="Gill Sans (Body)"/>
                      </a:endParaRPr>
                    </a:p>
                  </a:txBody>
                  <a:tcPr>
                    <a:solidFill>
                      <a:srgbClr val="00B0F0"/>
                    </a:solidFill>
                  </a:tcPr>
                </a:tc>
              </a:tr>
              <a:tr h="438623">
                <a:tc gridSpan="2">
                  <a:txBody>
                    <a:bodyPr/>
                    <a:lstStyle/>
                    <a:p>
                      <a:pPr algn="ctr"/>
                      <a:r>
                        <a:rPr lang="en-US" sz="2200" b="1" baseline="0" smtClean="0">
                          <a:latin typeface="Gill Sans (Body)"/>
                        </a:rPr>
                        <a:t>Quản lý rủi ro</a:t>
                      </a:r>
                      <a:endParaRPr lang="en-US" sz="2200" b="1">
                        <a:solidFill>
                          <a:schemeClr val="tx1"/>
                        </a:solidFill>
                        <a:latin typeface="Gill Sans (Body)"/>
                      </a:endParaRPr>
                    </a:p>
                  </a:txBody>
                  <a:tcPr/>
                </a:tc>
                <a:tc hMerge="1">
                  <a:txBody>
                    <a:bodyPr/>
                    <a:lstStyle/>
                    <a:p>
                      <a:pPr algn="l"/>
                      <a:endParaRPr lang="en-US" sz="2200" b="0">
                        <a:solidFill>
                          <a:schemeClr val="tx1"/>
                        </a:solidFill>
                        <a:latin typeface="Gill Sans (Body)"/>
                      </a:endParaRPr>
                    </a:p>
                  </a:txBody>
                  <a:tcPr/>
                </a:tc>
              </a:tr>
              <a:tr h="438623">
                <a:tc>
                  <a:txBody>
                    <a:bodyPr/>
                    <a:lstStyle/>
                    <a:p>
                      <a:pPr algn="ctr"/>
                      <a:r>
                        <a:rPr lang="en-US" sz="2200" b="1" baseline="0" smtClean="0">
                          <a:latin typeface="Gill Sans (Body)"/>
                        </a:rPr>
                        <a:t>Chủ động</a:t>
                      </a:r>
                      <a:endParaRPr lang="en-US" sz="2200" b="1">
                        <a:solidFill>
                          <a:schemeClr val="tx1"/>
                        </a:solidFill>
                        <a:latin typeface="Gill Sans (Body)"/>
                      </a:endParaRPr>
                    </a:p>
                  </a:txBody>
                  <a:tcPr/>
                </a:tc>
                <a:tc>
                  <a:txBody>
                    <a:bodyPr/>
                    <a:lstStyle/>
                    <a:p>
                      <a:pPr algn="ctr"/>
                      <a:r>
                        <a:rPr lang="en-US" sz="2200" b="1" smtClean="0">
                          <a:latin typeface="Gill Sans (Body)"/>
                        </a:rPr>
                        <a:t>Phản ứng</a:t>
                      </a:r>
                      <a:endParaRPr lang="en-US" sz="2200" b="1">
                        <a:solidFill>
                          <a:schemeClr val="tx1"/>
                        </a:solidFill>
                        <a:latin typeface="Gill Sans (Body)"/>
                      </a:endParaRPr>
                    </a:p>
                  </a:txBody>
                  <a:tcPr/>
                </a:tc>
              </a:tr>
            </a:tbl>
          </a:graphicData>
        </a:graphic>
      </p:graphicFrame>
    </p:spTree>
    <p:extLst>
      <p:ext uri="{BB962C8B-B14F-4D97-AF65-F5344CB8AC3E}">
        <p14:creationId xmlns:p14="http://schemas.microsoft.com/office/powerpoint/2010/main" val="501486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664389" y="1087461"/>
            <a:ext cx="3726180" cy="1750151"/>
            <a:chOff x="0" y="0"/>
            <a:chExt cx="2608" cy="1288"/>
          </a:xfrm>
        </p:grpSpPr>
        <p:sp>
          <p:nvSpPr>
            <p:cNvPr id="2" name="AutoShape 3"/>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7910" name="Rectangle 4"/>
            <p:cNvSpPr>
              <a:spLocks/>
            </p:cNvSpPr>
            <p:nvPr/>
          </p:nvSpPr>
          <p:spPr bwMode="auto">
            <a:xfrm>
              <a:off x="87" y="386"/>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latin typeface="Gill Sans"/>
                </a:rPr>
                <a:t>Product owner</a:t>
              </a:r>
            </a:p>
            <a:p>
              <a:pPr eaLnBrk="1" hangingPunct="1">
                <a:buClr>
                  <a:srgbClr val="FFFFFF"/>
                </a:buClr>
                <a:buSzPct val="125000"/>
                <a:buFont typeface="Gill Sans" pitchFamily="1" charset="0"/>
                <a:buChar char="•"/>
              </a:pPr>
              <a:r>
                <a:rPr lang="en-US" altLang="en-US" sz="2000" smtClean="0">
                  <a:solidFill>
                    <a:srgbClr val="FFFFFF"/>
                  </a:solidFill>
                  <a:latin typeface="Gill Sans"/>
                </a:rPr>
                <a:t>Scrum Master</a:t>
              </a:r>
              <a:endParaRPr lang="en-US" altLang="en-US" sz="2000">
                <a:solidFill>
                  <a:srgbClr val="FFFFFF"/>
                </a:solidFill>
                <a:latin typeface="Gill Sans"/>
              </a:endParaRPr>
            </a:p>
            <a:p>
              <a:pPr eaLnBrk="1" hangingPunct="1">
                <a:buClr>
                  <a:srgbClr val="FFFFFF"/>
                </a:buClr>
                <a:buSzPct val="125000"/>
                <a:buFont typeface="Gill Sans" pitchFamily="1" charset="0"/>
                <a:buChar char="•"/>
              </a:pPr>
              <a:r>
                <a:rPr lang="en-US" altLang="en-US" sz="2000" smtClean="0">
                  <a:solidFill>
                    <a:srgbClr val="FFFFFF"/>
                  </a:solidFill>
                  <a:latin typeface="Gill Sans"/>
                </a:rPr>
                <a:t>Nhóm Phát Triển</a:t>
              </a:r>
              <a:endParaRPr lang="en-US" altLang="en-US" sz="2000">
                <a:solidFill>
                  <a:srgbClr val="FFFFFF"/>
                </a:solidFill>
                <a:latin typeface="Gill Sans"/>
              </a:endParaRPr>
            </a:p>
          </p:txBody>
        </p:sp>
        <p:sp>
          <p:nvSpPr>
            <p:cNvPr id="37911" name="Rectangle 5"/>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12"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913"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914" name="Rectangle 8"/>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15" name="Rectangle 9"/>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16" name="Rectangle 10"/>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Roles</a:t>
              </a:r>
              <a:endParaRPr lang="en-US" altLang="en-US" sz="2880">
                <a:solidFill>
                  <a:srgbClr val="FFFFFF"/>
                </a:solidFill>
              </a:endParaRPr>
            </a:p>
          </p:txBody>
        </p:sp>
      </p:grpSp>
      <p:grpSp>
        <p:nvGrpSpPr>
          <p:cNvPr id="37891" name="Group 11"/>
          <p:cNvGrpSpPr>
            <a:grpSpLocks/>
          </p:cNvGrpSpPr>
          <p:nvPr/>
        </p:nvGrpSpPr>
        <p:grpSpPr bwMode="auto">
          <a:xfrm>
            <a:off x="2858949" y="2601533"/>
            <a:ext cx="3737610" cy="2212107"/>
            <a:chOff x="0" y="0"/>
            <a:chExt cx="2616" cy="1592"/>
          </a:xfrm>
        </p:grpSpPr>
        <p:sp>
          <p:nvSpPr>
            <p:cNvPr id="3" name="AutoShape 12"/>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7902" name="Rectangle 13"/>
            <p:cNvSpPr>
              <a:spLocks/>
            </p:cNvSpPr>
            <p:nvPr/>
          </p:nvSpPr>
          <p:spPr bwMode="auto">
            <a:xfrm>
              <a:off x="104" y="382"/>
              <a:ext cx="2512"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1800" smtClean="0">
                  <a:solidFill>
                    <a:srgbClr val="FFFFFF"/>
                  </a:solidFill>
                  <a:latin typeface="Gill Sans"/>
                </a:rPr>
                <a:t>Sprint Planning Meeting</a:t>
              </a:r>
            </a:p>
            <a:p>
              <a:pPr eaLnBrk="1" hangingPunct="1">
                <a:buClr>
                  <a:srgbClr val="FFFFFF"/>
                </a:buClr>
                <a:buSzPct val="125000"/>
                <a:buFont typeface="Gill Sans" pitchFamily="1" charset="0"/>
                <a:buChar char="•"/>
              </a:pPr>
              <a:r>
                <a:rPr lang="en-US" altLang="en-US" sz="1800" smtClean="0">
                  <a:solidFill>
                    <a:srgbClr val="FFFFFF"/>
                  </a:solidFill>
                  <a:latin typeface="Gill Sans"/>
                </a:rPr>
                <a:t>Daily Scrum</a:t>
              </a:r>
            </a:p>
            <a:p>
              <a:pPr eaLnBrk="1" hangingPunct="1">
                <a:buClr>
                  <a:srgbClr val="FFFFFF"/>
                </a:buClr>
                <a:buSzPct val="125000"/>
                <a:buFont typeface="Gill Sans" pitchFamily="1" charset="0"/>
                <a:buChar char="•"/>
              </a:pPr>
              <a:r>
                <a:rPr lang="en-US" altLang="en-US" sz="1800" smtClean="0">
                  <a:solidFill>
                    <a:srgbClr val="FFFFFF"/>
                  </a:solidFill>
                  <a:latin typeface="Gill Sans"/>
                </a:rPr>
                <a:t>Sprint Review Meeting</a:t>
              </a:r>
              <a:endParaRPr lang="en-US" altLang="en-US" sz="1800">
                <a:solidFill>
                  <a:srgbClr val="FFFFFF"/>
                </a:solidFill>
                <a:latin typeface="Gill Sans"/>
              </a:endParaRPr>
            </a:p>
            <a:p>
              <a:pPr lvl="0" eaLnBrk="1" hangingPunct="1">
                <a:buClr>
                  <a:srgbClr val="FFFFFF"/>
                </a:buClr>
                <a:buSzPct val="125000"/>
                <a:buFont typeface="Gill Sans" pitchFamily="1" charset="0"/>
                <a:buChar char="•"/>
              </a:pPr>
              <a:r>
                <a:rPr lang="en-US" sz="1800" smtClean="0">
                  <a:solidFill>
                    <a:schemeClr val="bg1"/>
                  </a:solidFill>
                  <a:latin typeface="Gill Sans"/>
                </a:rPr>
                <a:t>Sprint Retrospective Meeting</a:t>
              </a:r>
            </a:p>
            <a:p>
              <a:pPr eaLnBrk="1" hangingPunct="1">
                <a:buClr>
                  <a:srgbClr val="FFFFFF"/>
                </a:buClr>
                <a:buSzPct val="125000"/>
                <a:buFont typeface="Gill Sans" pitchFamily="1" charset="0"/>
                <a:buChar char="•"/>
              </a:pPr>
              <a:r>
                <a:rPr lang="en-US" sz="1800">
                  <a:solidFill>
                    <a:schemeClr val="bg1"/>
                  </a:solidFill>
                  <a:latin typeface="Gill Sans"/>
                </a:rPr>
                <a:t>Backlog Refinement Meeting</a:t>
              </a:r>
            </a:p>
            <a:p>
              <a:pPr lvl="0" eaLnBrk="1" hangingPunct="1">
                <a:buClr>
                  <a:srgbClr val="FFFFFF"/>
                </a:buClr>
                <a:buSzPct val="125000"/>
                <a:buFont typeface="Gill Sans" pitchFamily="1" charset="0"/>
                <a:buChar char="•"/>
              </a:pPr>
              <a:endParaRPr lang="en-US" sz="2000" smtClean="0">
                <a:solidFill>
                  <a:schemeClr val="bg1"/>
                </a:solidFill>
                <a:latin typeface="Gill Sans (Body)"/>
              </a:endParaRPr>
            </a:p>
          </p:txBody>
        </p:sp>
        <p:sp>
          <p:nvSpPr>
            <p:cNvPr id="37903"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04"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905"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906"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07"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08"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Meetings</a:t>
              </a:r>
              <a:endParaRPr lang="en-US" altLang="en-US" sz="2880">
                <a:solidFill>
                  <a:srgbClr val="FFFFFF"/>
                </a:solidFill>
              </a:endParaRPr>
            </a:p>
          </p:txBody>
        </p:sp>
      </p:grpSp>
      <p:grpSp>
        <p:nvGrpSpPr>
          <p:cNvPr id="37892" name="Group 20"/>
          <p:cNvGrpSpPr>
            <a:grpSpLocks/>
          </p:cNvGrpSpPr>
          <p:nvPr/>
        </p:nvGrpSpPr>
        <p:grpSpPr bwMode="auto">
          <a:xfrm>
            <a:off x="4607739" y="4710771"/>
            <a:ext cx="3726180" cy="1840230"/>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7894" name="Rectangle 22"/>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rPr>
                <a:t>Product backlog</a:t>
              </a:r>
            </a:p>
            <a:p>
              <a:pPr eaLnBrk="1" hangingPunct="1">
                <a:buClr>
                  <a:srgbClr val="FFFFFF"/>
                </a:buClr>
                <a:buSzPct val="125000"/>
                <a:buFont typeface="Gill Sans" pitchFamily="1" charset="0"/>
                <a:buChar char="•"/>
              </a:pPr>
              <a:r>
                <a:rPr lang="en-US" altLang="en-US" sz="2000">
                  <a:solidFill>
                    <a:srgbClr val="FFFFFF"/>
                  </a:solidFill>
                </a:rPr>
                <a:t>Sprint backlog</a:t>
              </a:r>
            </a:p>
            <a:p>
              <a:pPr eaLnBrk="1" hangingPunct="1">
                <a:buClr>
                  <a:srgbClr val="FFFFFF"/>
                </a:buClr>
                <a:buSzPct val="125000"/>
                <a:buFont typeface="Gill Sans" pitchFamily="1" charset="0"/>
                <a:buChar char="•"/>
              </a:pPr>
              <a:r>
                <a:rPr lang="en-US" altLang="en-US" sz="2000" err="1" smtClean="0">
                  <a:solidFill>
                    <a:srgbClr val="FFFFFF"/>
                  </a:solidFill>
                </a:rPr>
                <a:t>Biểu</a:t>
              </a:r>
              <a:r>
                <a:rPr lang="en-US" altLang="en-US" sz="2000" smtClean="0">
                  <a:solidFill>
                    <a:srgbClr val="FFFFFF"/>
                  </a:solidFill>
                </a:rPr>
                <a:t> </a:t>
              </a:r>
              <a:r>
                <a:rPr lang="en-US" altLang="en-US" sz="2000" err="1" smtClean="0">
                  <a:solidFill>
                    <a:srgbClr val="FFFFFF"/>
                  </a:solidFill>
                </a:rPr>
                <a:t>đồ</a:t>
              </a:r>
              <a:r>
                <a:rPr lang="en-US" altLang="en-US" sz="2000" smtClean="0">
                  <a:solidFill>
                    <a:srgbClr val="FFFFFF"/>
                  </a:solidFill>
                </a:rPr>
                <a:t> </a:t>
              </a:r>
              <a:r>
                <a:rPr lang="en-US" altLang="en-US" sz="2000" err="1" smtClean="0">
                  <a:solidFill>
                    <a:srgbClr val="FFFFFF"/>
                  </a:solidFill>
                </a:rPr>
                <a:t>Burndown</a:t>
              </a:r>
              <a:endParaRPr lang="en-US" altLang="en-US" sz="2000">
                <a:solidFill>
                  <a:srgbClr val="FFFFFF"/>
                </a:solidFill>
              </a:endParaRPr>
            </a:p>
          </p:txBody>
        </p:sp>
        <p:sp>
          <p:nvSpPr>
            <p:cNvPr id="37895"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896"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897"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7898"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899"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7900"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Artifacts</a:t>
              </a:r>
              <a:endParaRPr lang="en-US" altLang="en-US" sz="2880">
                <a:solidFill>
                  <a:srgbClr val="FFFFFF"/>
                </a:solidFill>
              </a:endParaRPr>
            </a:p>
          </p:txBody>
        </p:sp>
      </p:gr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3" name="TextBox 32"/>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5" name="TextBox 4"/>
          <p:cNvSpPr txBox="1"/>
          <p:nvPr/>
        </p:nvSpPr>
        <p:spPr>
          <a:xfrm>
            <a:off x="1457867" y="296205"/>
            <a:ext cx="3557384" cy="523220"/>
          </a:xfrm>
          <a:prstGeom prst="rect">
            <a:avLst/>
          </a:prstGeom>
          <a:noFill/>
        </p:spPr>
        <p:txBody>
          <a:bodyPr wrap="none" rtlCol="0">
            <a:spAutoFit/>
          </a:bodyPr>
          <a:lstStyle/>
          <a:p>
            <a:r>
              <a:rPr lang="en-US" sz="2800" b="1" smtClean="0">
                <a:solidFill>
                  <a:srgbClr val="00B0F0"/>
                </a:solidFill>
                <a:latin typeface="Gill Sans (Body)"/>
              </a:rPr>
              <a:t>KIẾN TRÚC SCRUM</a:t>
            </a:r>
            <a:endParaRPr lang="en-US" sz="2800" b="1">
              <a:solidFill>
                <a:srgbClr val="00B0F0"/>
              </a:solidFill>
              <a:latin typeface="Gill Sans (Body)"/>
            </a:endParaRPr>
          </a:p>
        </p:txBody>
      </p:sp>
      <p:sp>
        <p:nvSpPr>
          <p:cNvPr id="4" name="Slide Number Placeholder 3"/>
          <p:cNvSpPr>
            <a:spLocks noGrp="1"/>
          </p:cNvSpPr>
          <p:nvPr>
            <p:ph type="sldNum" sz="quarter" idx="12"/>
          </p:nvPr>
        </p:nvSpPr>
        <p:spPr/>
        <p:txBody>
          <a:bodyPr/>
          <a:lstStyle/>
          <a:p>
            <a:fld id="{6F517310-A9A7-4BAE-B3C8-D6A4987C1819}" type="slidenum">
              <a:rPr lang="en-US" smtClean="0"/>
              <a:t>6</a:t>
            </a:fld>
            <a:endParaRPr lang="en-US"/>
          </a:p>
        </p:txBody>
      </p:sp>
    </p:spTree>
  </p:cSld>
  <p:clrMapOvr>
    <a:masterClrMapping/>
  </p:clrMapOvr>
  <p:transition spd="med">
    <p:dissolv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3156633" cy="369332"/>
          </a:xfrm>
          <a:prstGeom prst="rect">
            <a:avLst/>
          </a:prstGeom>
          <a:noFill/>
        </p:spPr>
        <p:txBody>
          <a:bodyPr wrap="none" rtlCol="0">
            <a:spAutoFit/>
          </a:bodyPr>
          <a:lstStyle/>
          <a:p>
            <a:r>
              <a:rPr lang="en-US" b="1" smtClean="0">
                <a:solidFill>
                  <a:srgbClr val="00B0F0"/>
                </a:solidFill>
                <a:latin typeface="Gill Sans (Body)"/>
              </a:rPr>
              <a:t>Agile &amp; Phương pháp khác</a:t>
            </a:r>
            <a:endParaRPr lang="en-US" b="1">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60</a:t>
            </a:fld>
            <a:endParaRPr lang="en-US"/>
          </a:p>
        </p:txBody>
      </p:sp>
      <p:sp>
        <p:nvSpPr>
          <p:cNvPr id="2" name="Rectangle 1"/>
          <p:cNvSpPr/>
          <p:nvPr/>
        </p:nvSpPr>
        <p:spPr>
          <a:xfrm>
            <a:off x="1249251" y="501214"/>
            <a:ext cx="4318811" cy="523220"/>
          </a:xfrm>
          <a:prstGeom prst="rect">
            <a:avLst/>
          </a:prstGeom>
        </p:spPr>
        <p:txBody>
          <a:bodyPr wrap="none">
            <a:spAutoFit/>
          </a:bodyPr>
          <a:lstStyle/>
          <a:p>
            <a:r>
              <a:rPr lang="en-US" sz="2800" b="1" smtClean="0">
                <a:solidFill>
                  <a:srgbClr val="00B0F0"/>
                </a:solidFill>
                <a:latin typeface="Gill Sans (Body)"/>
              </a:rPr>
              <a:t>Sự khác nhau trọng tâm</a:t>
            </a:r>
            <a:endParaRPr lang="en-US" sz="2800" b="1">
              <a:solidFill>
                <a:srgbClr val="00B0F0"/>
              </a:solidFill>
              <a:latin typeface="Gill Sans (Body)"/>
            </a:endParaRPr>
          </a:p>
        </p:txBody>
      </p:sp>
      <p:graphicFrame>
        <p:nvGraphicFramePr>
          <p:cNvPr id="3" name="Table 2"/>
          <p:cNvGraphicFramePr>
            <a:graphicFrameLocks noGrp="1"/>
          </p:cNvGraphicFramePr>
          <p:nvPr>
            <p:extLst>
              <p:ext uri="{D42A27DB-BD31-4B8C-83A1-F6EECF244321}">
                <p14:modId xmlns:p14="http://schemas.microsoft.com/office/powerpoint/2010/main" val="2024218449"/>
              </p:ext>
            </p:extLst>
          </p:nvPr>
        </p:nvGraphicFramePr>
        <p:xfrm>
          <a:off x="160489" y="1153210"/>
          <a:ext cx="8835483" cy="2201652"/>
        </p:xfrm>
        <a:graphic>
          <a:graphicData uri="http://schemas.openxmlformats.org/drawingml/2006/table">
            <a:tbl>
              <a:tblPr firstRow="1" bandRow="1"/>
              <a:tblGrid>
                <a:gridCol w="4417742"/>
                <a:gridCol w="4417741"/>
              </a:tblGrid>
              <a:tr h="411065">
                <a:tc>
                  <a:txBody>
                    <a:bodyPr/>
                    <a:lstStyle/>
                    <a:p>
                      <a:pPr algn="ctr"/>
                      <a:r>
                        <a:rPr lang="en-US" sz="2400" b="1" smtClean="0">
                          <a:latin typeface="Gill Sans (Body)"/>
                        </a:rPr>
                        <a:t>CMMI</a:t>
                      </a:r>
                      <a:endParaRPr lang="en-US" sz="2400" b="1">
                        <a:latin typeface="Gill Sans (Body)"/>
                      </a:endParaRPr>
                    </a:p>
                  </a:txBody>
                  <a:tcPr>
                    <a:solidFill>
                      <a:srgbClr val="FF0000"/>
                    </a:solidFill>
                  </a:tcPr>
                </a:tc>
                <a:tc>
                  <a:txBody>
                    <a:bodyPr/>
                    <a:lstStyle/>
                    <a:p>
                      <a:pPr algn="ctr"/>
                      <a:r>
                        <a:rPr lang="en-US" sz="2400" b="1" smtClean="0">
                          <a:latin typeface="Gill Sans (Body)"/>
                        </a:rPr>
                        <a:t>Agile</a:t>
                      </a:r>
                      <a:endParaRPr lang="en-US" sz="2400" b="1">
                        <a:latin typeface="Gill Sans (Body)"/>
                      </a:endParaRPr>
                    </a:p>
                  </a:txBody>
                  <a:tcPr>
                    <a:solidFill>
                      <a:srgbClr val="FF0000"/>
                    </a:solidFill>
                  </a:tcPr>
                </a:tc>
              </a:tr>
              <a:tr h="413607">
                <a:tc gridSpan="2">
                  <a:txBody>
                    <a:bodyPr/>
                    <a:lstStyle/>
                    <a:p>
                      <a:pPr algn="ctr"/>
                      <a:r>
                        <a:rPr lang="en-US" sz="2400" b="1" baseline="0" smtClean="0">
                          <a:latin typeface="Gill Sans (Body)"/>
                        </a:rPr>
                        <a:t>Tập trung kinh doanh</a:t>
                      </a:r>
                      <a:endParaRPr lang="en-US" sz="2400" b="1">
                        <a:solidFill>
                          <a:schemeClr val="tx1"/>
                        </a:solidFill>
                        <a:latin typeface="Gill Sans (Body)"/>
                      </a:endParaRPr>
                    </a:p>
                  </a:txBody>
                  <a:tcPr>
                    <a:solidFill>
                      <a:srgbClr val="00B0F0"/>
                    </a:solidFill>
                  </a:tcPr>
                </a:tc>
                <a:tc hMerge="1">
                  <a:txBody>
                    <a:bodyPr/>
                    <a:lstStyle/>
                    <a:p>
                      <a:pPr algn="ctr"/>
                      <a:endParaRPr lang="en-US" sz="2200" b="0">
                        <a:solidFill>
                          <a:schemeClr val="tx1"/>
                        </a:solidFill>
                        <a:latin typeface="Gill Sans (Body)"/>
                      </a:endParaRPr>
                    </a:p>
                  </a:txBody>
                  <a:tcPr/>
                </a:tc>
              </a:tr>
              <a:tr h="382672">
                <a:tc>
                  <a:txBody>
                    <a:bodyPr/>
                    <a:lstStyle/>
                    <a:p>
                      <a:pPr algn="ctr"/>
                      <a:r>
                        <a:rPr lang="en-US" sz="2000" b="1" baseline="0" smtClean="0">
                          <a:latin typeface="Gill Sans (Body)"/>
                        </a:rPr>
                        <a:t>Nội bộ - Quy định</a:t>
                      </a:r>
                    </a:p>
                  </a:txBody>
                  <a:tcPr>
                    <a:solidFill>
                      <a:srgbClr val="00B0F0"/>
                    </a:solidFill>
                  </a:tcPr>
                </a:tc>
                <a:tc>
                  <a:txBody>
                    <a:bodyPr/>
                    <a:lstStyle/>
                    <a:p>
                      <a:pPr algn="ctr"/>
                      <a:r>
                        <a:rPr lang="en-US" sz="2000" b="1" smtClean="0">
                          <a:latin typeface="Gill Sans (Body)"/>
                        </a:rPr>
                        <a:t>Bên</a:t>
                      </a:r>
                      <a:r>
                        <a:rPr lang="en-US" sz="2000" b="1" baseline="0" smtClean="0">
                          <a:latin typeface="Gill Sans (Body)"/>
                        </a:rPr>
                        <a:t> ngoài – đổi mới</a:t>
                      </a:r>
                      <a:endParaRPr lang="en-US" sz="2000" b="1" smtClean="0">
                        <a:latin typeface="Gill Sans (Body)"/>
                      </a:endParaRPr>
                    </a:p>
                  </a:txBody>
                  <a:tcPr>
                    <a:solidFill>
                      <a:srgbClr val="00B0F0"/>
                    </a:solidFill>
                  </a:tcPr>
                </a:tc>
              </a:tr>
              <a:tr h="406328">
                <a:tc>
                  <a:txBody>
                    <a:bodyPr/>
                    <a:lstStyle/>
                    <a:p>
                      <a:pPr algn="ctr"/>
                      <a:r>
                        <a:rPr lang="en-US" sz="2200" b="1" baseline="0" smtClean="0">
                          <a:latin typeface="Gill Sans (Body)"/>
                        </a:rPr>
                        <a:t>Dự đoán </a:t>
                      </a:r>
                      <a:endParaRPr lang="en-US" sz="2200" b="1">
                        <a:solidFill>
                          <a:schemeClr val="tx1"/>
                        </a:solidFill>
                        <a:latin typeface="Gill Sans (Body)"/>
                      </a:endParaRPr>
                    </a:p>
                  </a:txBody>
                  <a:tcPr/>
                </a:tc>
                <a:tc>
                  <a:txBody>
                    <a:bodyPr/>
                    <a:lstStyle/>
                    <a:p>
                      <a:pPr algn="ctr"/>
                      <a:r>
                        <a:rPr lang="en-US" sz="2200" b="1" smtClean="0">
                          <a:latin typeface="Gill Sans (Body)"/>
                        </a:rPr>
                        <a:t>Hiệu suất</a:t>
                      </a:r>
                      <a:endParaRPr lang="en-US" sz="2200" b="1">
                        <a:solidFill>
                          <a:schemeClr val="tx1"/>
                        </a:solidFill>
                        <a:latin typeface="Gill Sans (Body)"/>
                      </a:endParaRPr>
                    </a:p>
                  </a:txBody>
                  <a:tcPr/>
                </a:tc>
              </a:tr>
              <a:tr h="464292">
                <a:tc>
                  <a:txBody>
                    <a:bodyPr/>
                    <a:lstStyle/>
                    <a:p>
                      <a:pPr algn="ctr"/>
                      <a:r>
                        <a:rPr lang="en-US" sz="2200" b="1" smtClean="0">
                          <a:latin typeface="Gill Sans (Body)"/>
                        </a:rPr>
                        <a:t>Ổn định</a:t>
                      </a:r>
                      <a:endParaRPr lang="en-US" sz="2200" b="1">
                        <a:latin typeface="Gill Sans (Body)"/>
                      </a:endParaRPr>
                    </a:p>
                  </a:txBody>
                  <a:tcPr>
                    <a:solidFill>
                      <a:srgbClr val="00B0F0"/>
                    </a:solidFill>
                  </a:tcPr>
                </a:tc>
                <a:tc>
                  <a:txBody>
                    <a:bodyPr/>
                    <a:lstStyle/>
                    <a:p>
                      <a:pPr algn="ctr"/>
                      <a:r>
                        <a:rPr lang="en-US" sz="2200" b="1" smtClean="0">
                          <a:latin typeface="Gill Sans (Body)"/>
                        </a:rPr>
                        <a:t>Tốc độ</a:t>
                      </a:r>
                      <a:endParaRPr lang="en-US" sz="2200" b="1">
                        <a:latin typeface="Gill Sans (Body)"/>
                      </a:endParaRPr>
                    </a:p>
                  </a:txBody>
                  <a:tcPr>
                    <a:solidFill>
                      <a:srgbClr val="00B0F0"/>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780459275"/>
              </p:ext>
            </p:extLst>
          </p:nvPr>
        </p:nvGraphicFramePr>
        <p:xfrm>
          <a:off x="106839" y="4402039"/>
          <a:ext cx="8903722" cy="1316373"/>
        </p:xfrm>
        <a:graphic>
          <a:graphicData uri="http://schemas.openxmlformats.org/drawingml/2006/table">
            <a:tbl>
              <a:tblPr firstRow="1" bandRow="1">
                <a:tableStyleId>{5C22544A-7EE6-4342-B048-85BDC9FD1C3A}</a:tableStyleId>
              </a:tblPr>
              <a:tblGrid>
                <a:gridCol w="4451861"/>
                <a:gridCol w="4451861"/>
              </a:tblGrid>
              <a:tr h="388325">
                <a:tc>
                  <a:txBody>
                    <a:bodyPr/>
                    <a:lstStyle/>
                    <a:p>
                      <a:r>
                        <a:rPr lang="en-US" sz="2400" smtClean="0">
                          <a:solidFill>
                            <a:schemeClr val="tx1"/>
                          </a:solidFill>
                          <a:latin typeface="Gill Sans (Body)"/>
                        </a:rPr>
                        <a:t>CMMI</a:t>
                      </a:r>
                      <a:endParaRPr lang="en-US" sz="2400">
                        <a:solidFill>
                          <a:schemeClr val="tx1"/>
                        </a:solidFill>
                        <a:latin typeface="Gill Sans (Body)"/>
                      </a:endParaRPr>
                    </a:p>
                  </a:txBody>
                  <a:tcPr>
                    <a:solidFill>
                      <a:srgbClr val="FF0000"/>
                    </a:solidFill>
                  </a:tcPr>
                </a:tc>
                <a:tc>
                  <a:txBody>
                    <a:bodyPr/>
                    <a:lstStyle/>
                    <a:p>
                      <a:r>
                        <a:rPr lang="en-US" sz="2400" smtClean="0">
                          <a:solidFill>
                            <a:schemeClr val="tx1"/>
                          </a:solidFill>
                          <a:latin typeface="Gill Sans (Body)"/>
                        </a:rPr>
                        <a:t>Agile</a:t>
                      </a:r>
                      <a:endParaRPr lang="en-US" sz="2400">
                        <a:solidFill>
                          <a:schemeClr val="tx1"/>
                        </a:solidFill>
                        <a:latin typeface="Gill Sans (Body)"/>
                      </a:endParaRPr>
                    </a:p>
                  </a:txBody>
                  <a:tcPr>
                    <a:solidFill>
                      <a:srgbClr val="FF0000"/>
                    </a:solidFill>
                  </a:tcPr>
                </a:tc>
              </a:tr>
              <a:tr h="859173">
                <a:tc>
                  <a:txBody>
                    <a:bodyPr/>
                    <a:lstStyle/>
                    <a:p>
                      <a:r>
                        <a:rPr lang="en-US" sz="2200" b="1" smtClean="0">
                          <a:latin typeface="Gill Sans (Body)"/>
                        </a:rPr>
                        <a:t>Thu</a:t>
                      </a:r>
                      <a:r>
                        <a:rPr lang="en-US" sz="2200" b="1" baseline="0" smtClean="0">
                          <a:latin typeface="Gill Sans (Body)"/>
                        </a:rPr>
                        <a:t> hẹp</a:t>
                      </a:r>
                    </a:p>
                    <a:p>
                      <a:r>
                        <a:rPr lang="en-US" sz="2200" b="1" baseline="0" smtClean="0">
                          <a:latin typeface="Gill Sans (Body)"/>
                        </a:rPr>
                        <a:t>- Thực hiện nhưng khó khăn</a:t>
                      </a:r>
                    </a:p>
                  </a:txBody>
                  <a:tcPr/>
                </a:tc>
                <a:tc>
                  <a:txBody>
                    <a:bodyPr/>
                    <a:lstStyle/>
                    <a:p>
                      <a:r>
                        <a:rPr lang="en-US" sz="2200" b="1" smtClean="0">
                          <a:latin typeface="Gill Sans (Body)"/>
                        </a:rPr>
                        <a:t>Tăng</a:t>
                      </a:r>
                      <a:r>
                        <a:rPr lang="en-US" sz="2200" b="1" baseline="0" smtClean="0">
                          <a:latin typeface="Gill Sans (Body)"/>
                        </a:rPr>
                        <a:t> lên</a:t>
                      </a:r>
                    </a:p>
                    <a:p>
                      <a:r>
                        <a:rPr lang="en-US" sz="2200" b="1" baseline="0" smtClean="0">
                          <a:latin typeface="Gill Sans (Body)"/>
                        </a:rPr>
                        <a:t>- Chưa xác định</a:t>
                      </a:r>
                      <a:endParaRPr lang="en-US" sz="2200" b="1">
                        <a:latin typeface="Gill Sans (Body)"/>
                      </a:endParaRPr>
                    </a:p>
                  </a:txBody>
                  <a:tcPr/>
                </a:tc>
              </a:tr>
            </a:tbl>
          </a:graphicData>
        </a:graphic>
      </p:graphicFrame>
      <p:sp>
        <p:nvSpPr>
          <p:cNvPr id="9" name="Rectangle 8"/>
          <p:cNvSpPr/>
          <p:nvPr/>
        </p:nvSpPr>
        <p:spPr>
          <a:xfrm>
            <a:off x="1249251" y="3687751"/>
            <a:ext cx="5020926" cy="523220"/>
          </a:xfrm>
          <a:prstGeom prst="rect">
            <a:avLst/>
          </a:prstGeom>
        </p:spPr>
        <p:txBody>
          <a:bodyPr wrap="none">
            <a:spAutoFit/>
          </a:bodyPr>
          <a:lstStyle/>
          <a:p>
            <a:r>
              <a:rPr lang="en-US" sz="2800" b="1" smtClean="0">
                <a:solidFill>
                  <a:srgbClr val="00B0F0"/>
                </a:solidFill>
                <a:latin typeface="Gill Sans (Body)"/>
              </a:rPr>
              <a:t>Sự khác nhau về thách thức</a:t>
            </a:r>
            <a:endParaRPr lang="en-US" sz="2800" b="1">
              <a:solidFill>
                <a:srgbClr val="00B0F0"/>
              </a:solidFill>
              <a:latin typeface="Gill Sans (Body)"/>
            </a:endParaRPr>
          </a:p>
        </p:txBody>
      </p:sp>
    </p:spTree>
    <p:extLst>
      <p:ext uri="{BB962C8B-B14F-4D97-AF65-F5344CB8AC3E}">
        <p14:creationId xmlns:p14="http://schemas.microsoft.com/office/powerpoint/2010/main" val="616740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gray">
          <a:xfrm>
            <a:off x="1355725" y="3876899"/>
            <a:ext cx="5073650" cy="503238"/>
          </a:xfrm>
          <a:prstGeom prst="roundRect">
            <a:avLst>
              <a:gd name="adj" fmla="val 50000"/>
            </a:avLst>
          </a:prstGeom>
          <a:noFill/>
          <a:ln w="28575">
            <a:solidFill>
              <a:schemeClr val="folHlink"/>
            </a:solidFill>
            <a:round/>
            <a:headEnd/>
            <a:tailEnd/>
          </a:ln>
          <a:effectLst/>
        </p:spPr>
        <p:txBody>
          <a:bodyPr wrap="none" anchor="ctr"/>
          <a:lstStyle/>
          <a:p>
            <a:endParaRPr lang="en-US">
              <a:solidFill>
                <a:schemeClr val="bg1">
                  <a:lumMod val="85000"/>
                </a:schemeClr>
              </a:solidFill>
            </a:endParaRPr>
          </a:p>
        </p:txBody>
      </p:sp>
      <p:sp>
        <p:nvSpPr>
          <p:cNvPr id="6147" name="AutoShape 3"/>
          <p:cNvSpPr>
            <a:spLocks noChangeArrowheads="1"/>
          </p:cNvSpPr>
          <p:nvPr/>
        </p:nvSpPr>
        <p:spPr bwMode="gray">
          <a:xfrm>
            <a:off x="1355725" y="3038699"/>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p>
        </p:txBody>
      </p:sp>
      <p:sp>
        <p:nvSpPr>
          <p:cNvPr id="6148" name="AutoShape 4"/>
          <p:cNvSpPr>
            <a:spLocks noChangeArrowheads="1"/>
          </p:cNvSpPr>
          <p:nvPr/>
        </p:nvSpPr>
        <p:spPr bwMode="gray">
          <a:xfrm>
            <a:off x="1355725" y="2200499"/>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solidFill>
                <a:schemeClr val="bg1">
                  <a:lumMod val="85000"/>
                </a:schemeClr>
              </a:solidFill>
            </a:endParaRPr>
          </a:p>
        </p:txBody>
      </p:sp>
      <p:sp>
        <p:nvSpPr>
          <p:cNvPr id="6149" name="AutoShape 5"/>
          <p:cNvSpPr>
            <a:spLocks noChangeArrowheads="1"/>
          </p:cNvSpPr>
          <p:nvPr/>
        </p:nvSpPr>
        <p:spPr bwMode="gray">
          <a:xfrm>
            <a:off x="1355725" y="1360712"/>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solidFill>
                <a:schemeClr val="bg1">
                  <a:lumMod val="85000"/>
                </a:schemeClr>
              </a:solidFill>
            </a:endParaRPr>
          </a:p>
        </p:txBody>
      </p:sp>
      <p:sp>
        <p:nvSpPr>
          <p:cNvPr id="6150" name="Rectangle 6"/>
          <p:cNvSpPr>
            <a:spLocks noGrp="1" noChangeArrowheads="1"/>
          </p:cNvSpPr>
          <p:nvPr>
            <p:ph type="title"/>
          </p:nvPr>
        </p:nvSpPr>
        <p:spPr/>
        <p:txBody>
          <a:bodyPr/>
          <a:lstStyle/>
          <a:p>
            <a:r>
              <a:rPr lang="en-US" b="1" err="1" smtClean="0">
                <a:latin typeface="Gill Sans (Body)"/>
              </a:rPr>
              <a:t>Nội</a:t>
            </a:r>
            <a:r>
              <a:rPr lang="en-US" b="1" smtClean="0">
                <a:latin typeface="Gill Sans (Body)"/>
              </a:rPr>
              <a:t> dung</a:t>
            </a:r>
            <a:endParaRPr lang="en-US" b="1">
              <a:latin typeface="Gill Sans (Body)"/>
            </a:endParaRPr>
          </a:p>
        </p:txBody>
      </p:sp>
      <p:grpSp>
        <p:nvGrpSpPr>
          <p:cNvPr id="6151" name="Group 7"/>
          <p:cNvGrpSpPr>
            <a:grpSpLocks/>
          </p:cNvGrpSpPr>
          <p:nvPr/>
        </p:nvGrpSpPr>
        <p:grpSpPr bwMode="auto">
          <a:xfrm>
            <a:off x="1276350" y="1343249"/>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solidFill>
                  <a:schemeClr val="bg1">
                    <a:lumMod val="85000"/>
                  </a:schemeClr>
                </a:solidFill>
              </a:endParaRPr>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1322388" y="1311499"/>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1</a:t>
            </a:r>
          </a:p>
        </p:txBody>
      </p:sp>
      <p:grpSp>
        <p:nvGrpSpPr>
          <p:cNvPr id="6155" name="Group 11"/>
          <p:cNvGrpSpPr>
            <a:grpSpLocks/>
          </p:cNvGrpSpPr>
          <p:nvPr/>
        </p:nvGrpSpPr>
        <p:grpSpPr bwMode="auto">
          <a:xfrm>
            <a:off x="1276350" y="2183037"/>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solidFill>
                  <a:schemeClr val="bg1">
                    <a:lumMod val="85000"/>
                  </a:schemeClr>
                </a:solidFill>
              </a:endParaRPr>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1327150" y="2151287"/>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2</a:t>
            </a:r>
          </a:p>
        </p:txBody>
      </p:sp>
      <p:grpSp>
        <p:nvGrpSpPr>
          <p:cNvPr id="6159" name="Group 15"/>
          <p:cNvGrpSpPr>
            <a:grpSpLocks/>
          </p:cNvGrpSpPr>
          <p:nvPr/>
        </p:nvGrpSpPr>
        <p:grpSpPr bwMode="auto">
          <a:xfrm>
            <a:off x="1276350" y="3021237"/>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1330325" y="2989487"/>
            <a:ext cx="3143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rgbClr val="FFFFFF"/>
                </a:solidFill>
                <a:cs typeface="Arial" charset="0"/>
              </a:rPr>
              <a:t>3</a:t>
            </a:r>
            <a:endParaRPr lang="en-US" sz="3200" b="1" i="1">
              <a:solidFill>
                <a:srgbClr val="FFFFFF"/>
              </a:solidFill>
              <a:cs typeface="Arial" charset="0"/>
            </a:endParaRPr>
          </a:p>
        </p:txBody>
      </p:sp>
      <p:grpSp>
        <p:nvGrpSpPr>
          <p:cNvPr id="6163" name="Group 19"/>
          <p:cNvGrpSpPr>
            <a:grpSpLocks/>
          </p:cNvGrpSpPr>
          <p:nvPr/>
        </p:nvGrpSpPr>
        <p:grpSpPr bwMode="auto">
          <a:xfrm>
            <a:off x="1276350" y="3859437"/>
            <a:ext cx="523875" cy="527050"/>
            <a:chOff x="1188" y="2532"/>
            <a:chExt cx="330" cy="332"/>
          </a:xfrm>
        </p:grpSpPr>
        <p:sp>
          <p:nvSpPr>
            <p:cNvPr id="6164" name="Oval 20"/>
            <p:cNvSpPr>
              <a:spLocks noChangeArrowheads="1"/>
            </p:cNvSpPr>
            <p:nvPr/>
          </p:nvSpPr>
          <p:spPr bwMode="gray">
            <a:xfrm>
              <a:off x="1188" y="2533"/>
              <a:ext cx="330" cy="331"/>
            </a:xfrm>
            <a:prstGeom prst="ellipse">
              <a:avLst/>
            </a:prstGeom>
            <a:solidFill>
              <a:schemeClr val="folHlink"/>
            </a:solidFill>
            <a:ln w="9525">
              <a:noFill/>
              <a:round/>
              <a:headEnd/>
              <a:tailEnd/>
            </a:ln>
            <a:effectLst/>
          </p:spPr>
          <p:txBody>
            <a:bodyPr wrap="none" anchor="ctr"/>
            <a:lstStyle/>
            <a:p>
              <a:endParaRPr lang="en-US">
                <a:solidFill>
                  <a:schemeClr val="bg1">
                    <a:lumMod val="85000"/>
                  </a:schemeClr>
                </a:solidFill>
              </a:endParaRPr>
            </a:p>
          </p:txBody>
        </p:sp>
        <p:pic>
          <p:nvPicPr>
            <p:cNvPr id="6165" name="Picture 21" descr="drop"/>
            <p:cNvPicPr>
              <a:picLocks noChangeAspect="1" noChangeArrowheads="1"/>
            </p:cNvPicPr>
            <p:nvPr/>
          </p:nvPicPr>
          <p:blipFill>
            <a:blip r:embed="rId3" cstate="print"/>
            <a:srcRect/>
            <a:stretch>
              <a:fillRect/>
            </a:stretch>
          </p:blipFill>
          <p:spPr bwMode="gray">
            <a:xfrm>
              <a:off x="1190" y="2532"/>
              <a:ext cx="328" cy="329"/>
            </a:xfrm>
            <a:prstGeom prst="rect">
              <a:avLst/>
            </a:prstGeom>
            <a:noFill/>
          </p:spPr>
        </p:pic>
      </p:grpSp>
      <p:sp>
        <p:nvSpPr>
          <p:cNvPr id="6166" name="Text Box 22"/>
          <p:cNvSpPr txBox="1">
            <a:spLocks noChangeArrowheads="1"/>
          </p:cNvSpPr>
          <p:nvPr/>
        </p:nvSpPr>
        <p:spPr bwMode="gray">
          <a:xfrm>
            <a:off x="1322388" y="3827687"/>
            <a:ext cx="3270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chemeClr val="bg1">
                    <a:lumMod val="85000"/>
                  </a:schemeClr>
                </a:solidFill>
                <a:cs typeface="Arial" charset="0"/>
              </a:rPr>
              <a:t>4</a:t>
            </a:r>
            <a:endParaRPr lang="en-US" sz="3200" b="1" i="1">
              <a:solidFill>
                <a:schemeClr val="bg1">
                  <a:lumMod val="85000"/>
                </a:schemeClr>
              </a:solidFill>
              <a:cs typeface="Arial" charset="0"/>
            </a:endParaRPr>
          </a:p>
        </p:txBody>
      </p:sp>
      <p:sp>
        <p:nvSpPr>
          <p:cNvPr id="6167" name="Text Box 23"/>
          <p:cNvSpPr txBox="1">
            <a:spLocks noChangeArrowheads="1"/>
          </p:cNvSpPr>
          <p:nvPr/>
        </p:nvSpPr>
        <p:spPr bwMode="gray">
          <a:xfrm>
            <a:off x="1851025" y="1381349"/>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Giới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thiệu</a:t>
            </a:r>
            <a:r>
              <a:rPr lang="en-US" sz="2400" b="1" smtClean="0">
                <a:solidFill>
                  <a:schemeClr val="bg1">
                    <a:lumMod val="85000"/>
                  </a:schemeClr>
                </a:solidFill>
                <a:cs typeface="Arial" charset="0"/>
              </a:rPr>
              <a:t> Scrum </a:t>
            </a:r>
            <a:endParaRPr lang="en-US" sz="2400" b="1">
              <a:solidFill>
                <a:schemeClr val="bg1">
                  <a:lumMod val="85000"/>
                </a:schemeClr>
              </a:solidFill>
              <a:cs typeface="Arial" charset="0"/>
            </a:endParaRPr>
          </a:p>
        </p:txBody>
      </p:sp>
      <p:sp>
        <p:nvSpPr>
          <p:cNvPr id="6168" name="Text Box 24"/>
          <p:cNvSpPr txBox="1">
            <a:spLocks noChangeArrowheads="1"/>
          </p:cNvSpPr>
          <p:nvPr/>
        </p:nvSpPr>
        <p:spPr bwMode="gray">
          <a:xfrm>
            <a:off x="1851025" y="22211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t>
            </a:r>
            <a:r>
              <a:rPr lang="en-US" sz="2400" b="1">
                <a:solidFill>
                  <a:schemeClr val="bg1">
                    <a:lumMod val="85000"/>
                  </a:schemeClr>
                </a:solidFill>
                <a:cs typeface="Arial" charset="0"/>
              </a:rPr>
              <a:t>&amp; </a:t>
            </a:r>
            <a:r>
              <a:rPr lang="en-US" sz="2400" b="1" smtClean="0">
                <a:solidFill>
                  <a:schemeClr val="bg1">
                    <a:lumMod val="85000"/>
                  </a:schemeClr>
                </a:solidFill>
                <a:cs typeface="Arial" charset="0"/>
              </a:rPr>
              <a:t>CMMI	  </a:t>
            </a:r>
            <a:endParaRPr lang="en-US" sz="2400" b="1">
              <a:solidFill>
                <a:schemeClr val="bg1">
                  <a:lumMod val="85000"/>
                </a:schemeClr>
              </a:solidFill>
              <a:cs typeface="Arial" charset="0"/>
            </a:endParaRPr>
          </a:p>
        </p:txBody>
      </p:sp>
      <p:sp>
        <p:nvSpPr>
          <p:cNvPr id="6169" name="Text Box 25"/>
          <p:cNvSpPr txBox="1">
            <a:spLocks noChangeArrowheads="1"/>
          </p:cNvSpPr>
          <p:nvPr/>
        </p:nvSpPr>
        <p:spPr bwMode="gray">
          <a:xfrm>
            <a:off x="1851025" y="30593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cs typeface="Arial" charset="0"/>
              </a:rPr>
              <a:t>Agile &amp; </a:t>
            </a:r>
            <a:r>
              <a:rPr lang="en-US" sz="2400" b="1" err="1" smtClean="0">
                <a:cs typeface="Arial" charset="0"/>
              </a:rPr>
              <a:t>Phương</a:t>
            </a:r>
            <a:r>
              <a:rPr lang="en-US" sz="2400" b="1">
                <a:cs typeface="Arial" charset="0"/>
              </a:rPr>
              <a:t> </a:t>
            </a:r>
            <a:r>
              <a:rPr lang="en-US" sz="2400" b="1" err="1" smtClean="0">
                <a:cs typeface="Arial" charset="0"/>
              </a:rPr>
              <a:t>pháp</a:t>
            </a:r>
            <a:r>
              <a:rPr lang="en-US" sz="2400" b="1" smtClean="0">
                <a:cs typeface="Arial" charset="0"/>
              </a:rPr>
              <a:t> </a:t>
            </a:r>
            <a:r>
              <a:rPr lang="en-US" sz="2400" b="1" err="1" smtClean="0">
                <a:cs typeface="Arial" charset="0"/>
              </a:rPr>
              <a:t>khác</a:t>
            </a:r>
            <a:endParaRPr lang="en-US" sz="2400" b="1">
              <a:cs typeface="Arial" charset="0"/>
            </a:endParaRPr>
          </a:p>
        </p:txBody>
      </p:sp>
      <p:sp>
        <p:nvSpPr>
          <p:cNvPr id="6170" name="Text Box 26"/>
          <p:cNvSpPr txBox="1">
            <a:spLocks noChangeArrowheads="1"/>
          </p:cNvSpPr>
          <p:nvPr/>
        </p:nvSpPr>
        <p:spPr bwMode="gray">
          <a:xfrm>
            <a:off x="1851025" y="3899124"/>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Tổng</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kết</a:t>
            </a:r>
            <a:r>
              <a:rPr lang="en-US" sz="2400" b="1" smtClean="0">
                <a:solidFill>
                  <a:schemeClr val="bg1">
                    <a:lumMod val="85000"/>
                  </a:schemeClr>
                </a:solidFill>
                <a:cs typeface="Arial" charset="0"/>
              </a:rPr>
              <a:t> &amp; </a:t>
            </a:r>
            <a:r>
              <a:rPr lang="en-US" sz="2400" b="1" err="1" smtClean="0">
                <a:solidFill>
                  <a:schemeClr val="bg1">
                    <a:lumMod val="85000"/>
                  </a:schemeClr>
                </a:solidFill>
                <a:cs typeface="Arial" charset="0"/>
              </a:rPr>
              <a:t>Trả</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lời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câu</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hỏi</a:t>
            </a:r>
            <a:r>
              <a:rPr lang="en-US" sz="2400" b="1" smtClean="0">
                <a:solidFill>
                  <a:schemeClr val="bg1">
                    <a:lumMod val="85000"/>
                  </a:schemeClr>
                </a:solidFill>
                <a:cs typeface="Arial" charset="0"/>
              </a:rPr>
              <a:t>     </a:t>
            </a:r>
            <a:endParaRPr lang="en-US" sz="2400" b="1">
              <a:solidFill>
                <a:schemeClr val="bg1">
                  <a:lumMod val="85000"/>
                </a:schemeClr>
              </a:solidFill>
              <a:cs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83" y="3880175"/>
            <a:ext cx="3123809" cy="26031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2" name="TextBox 31"/>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2" name="Slide Number Placeholder 1"/>
          <p:cNvSpPr>
            <a:spLocks noGrp="1"/>
          </p:cNvSpPr>
          <p:nvPr>
            <p:ph type="sldNum" sz="quarter" idx="12"/>
          </p:nvPr>
        </p:nvSpPr>
        <p:spPr/>
        <p:txBody>
          <a:bodyPr/>
          <a:lstStyle/>
          <a:p>
            <a:fld id="{4BE879B4-3D63-4B5D-BF95-051FD2421B56}" type="slidenum">
              <a:rPr lang="en-US" smtClean="0"/>
              <a:pPr/>
              <a:t>61</a:t>
            </a:fld>
            <a:endParaRPr lang="en-US"/>
          </a:p>
        </p:txBody>
      </p:sp>
    </p:spTree>
    <p:extLst>
      <p:ext uri="{BB962C8B-B14F-4D97-AF65-F5344CB8AC3E}">
        <p14:creationId xmlns:p14="http://schemas.microsoft.com/office/powerpoint/2010/main" val="29469186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74029" cy="369332"/>
          </a:xfrm>
          <a:prstGeom prst="rect">
            <a:avLst/>
          </a:prstGeom>
          <a:noFill/>
        </p:spPr>
        <p:txBody>
          <a:bodyPr wrap="none" rtlCol="0">
            <a:spAutoFit/>
          </a:bodyPr>
          <a:lstStyle/>
          <a:p>
            <a:r>
              <a:rPr lang="en-US" b="1" dirty="0" smtClean="0">
                <a:solidFill>
                  <a:srgbClr val="00B0F0"/>
                </a:solidFill>
                <a:latin typeface="Gill Sans (Body)"/>
              </a:rPr>
              <a:t>Agile &amp; Waterfall</a:t>
            </a:r>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62</a:t>
            </a:fld>
            <a:endParaRPr lang="en-US"/>
          </a:p>
        </p:txBody>
      </p:sp>
      <p:sp>
        <p:nvSpPr>
          <p:cNvPr id="9" name="TextBox 2"/>
          <p:cNvSpPr txBox="1"/>
          <p:nvPr/>
        </p:nvSpPr>
        <p:spPr>
          <a:xfrm>
            <a:off x="1249251" y="474476"/>
            <a:ext cx="809739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smtClean="0">
                <a:solidFill>
                  <a:srgbClr val="00B0F0"/>
                </a:solidFill>
                <a:latin typeface="Gill Sans (Body)"/>
              </a:rPr>
              <a:t>Waterfall – Cycle </a:t>
            </a:r>
            <a:endParaRPr lang="en-US" sz="2800" b="1" dirty="0">
              <a:solidFill>
                <a:srgbClr val="00B0F0"/>
              </a:solidFill>
              <a:latin typeface="Gill Sans (Body)"/>
            </a:endParaRPr>
          </a:p>
        </p:txBody>
      </p:sp>
      <p:sp>
        <p:nvSpPr>
          <p:cNvPr id="3" name="TextBox 2"/>
          <p:cNvSpPr txBox="1"/>
          <p:nvPr/>
        </p:nvSpPr>
        <p:spPr>
          <a:xfrm>
            <a:off x="624625" y="1090670"/>
            <a:ext cx="782995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err="1" smtClean="0">
                <a:latin typeface="Gill Sans (Body)"/>
                <a:cs typeface="Consolas" panose="020B0609020204030204" pitchFamily="49" charset="0"/>
              </a:rPr>
              <a:t>Phân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tích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thiết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kế</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yếu</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tố</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đầu</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tiên</a:t>
            </a:r>
            <a:endParaRPr lang="en-US" sz="2200" dirty="0" smtClean="0">
              <a:latin typeface="Gill Sans (Body)"/>
              <a:cs typeface="Consolas" panose="020B0609020204030204" pitchFamily="49" charset="0"/>
            </a:endParaRPr>
          </a:p>
          <a:p>
            <a:pPr marL="342900" indent="-342900">
              <a:buFont typeface="Arial" panose="020B0604020202020204" pitchFamily="34" charset="0"/>
              <a:buChar char="•"/>
            </a:pPr>
            <a:r>
              <a:rPr lang="en-US" sz="2200" dirty="0" err="1" smtClean="0">
                <a:latin typeface="Gill Sans (Body)"/>
                <a:cs typeface="Consolas" panose="020B0609020204030204" pitchFamily="49" charset="0"/>
              </a:rPr>
              <a:t>Xác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định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toàn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bộ</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dự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án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được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bắt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đầu</a:t>
            </a:r>
            <a:r>
              <a:rPr lang="en-US" sz="2200" dirty="0" smtClean="0">
                <a:latin typeface="Gill Sans (Body)"/>
                <a:cs typeface="Consolas" panose="020B0609020204030204" pitchFamily="49" charset="0"/>
              </a:rPr>
              <a:t> </a:t>
            </a:r>
          </a:p>
          <a:p>
            <a:pPr marL="342900" indent="-342900">
              <a:buFont typeface="Arial" panose="020B0604020202020204" pitchFamily="34" charset="0"/>
              <a:buChar char="•"/>
            </a:pPr>
            <a:r>
              <a:rPr lang="en-US" sz="2200" dirty="0" smtClean="0">
                <a:latin typeface="Gill Sans (Body)"/>
                <a:cs typeface="Consolas" panose="020B0609020204030204" pitchFamily="49" charset="0"/>
              </a:rPr>
              <a:t>Phương </a:t>
            </a:r>
            <a:r>
              <a:rPr lang="en-US" sz="2200" dirty="0" err="1" smtClean="0">
                <a:latin typeface="Gill Sans (Body)"/>
                <a:cs typeface="Consolas" panose="020B0609020204030204" pitchFamily="49" charset="0"/>
              </a:rPr>
              <a:t>pháp</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cấu</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trúc</a:t>
            </a:r>
            <a:endParaRPr lang="en-US" sz="2200" dirty="0" smtClean="0">
              <a:latin typeface="Gill Sans (Body)"/>
              <a:cs typeface="Consolas" panose="020B0609020204030204" pitchFamily="49" charset="0"/>
            </a:endParaRPr>
          </a:p>
          <a:p>
            <a:pPr marL="342900" indent="-342900">
              <a:buFont typeface="Arial" panose="020B0604020202020204" pitchFamily="34" charset="0"/>
              <a:buChar char="•"/>
            </a:pPr>
            <a:r>
              <a:rPr lang="en-US" sz="2200" dirty="0" smtClean="0">
                <a:latin typeface="Gill Sans (Body)"/>
              </a:rPr>
              <a:t>Chú </a:t>
            </a:r>
            <a:r>
              <a:rPr lang="en-US" sz="2200" dirty="0" err="1" smtClean="0">
                <a:latin typeface="Gill Sans (Body)"/>
              </a:rPr>
              <a:t>trọng</a:t>
            </a:r>
            <a:r>
              <a:rPr lang="en-US" sz="2200" dirty="0" smtClean="0">
                <a:latin typeface="Gill Sans (Body)"/>
              </a:rPr>
              <a:t> </a:t>
            </a:r>
            <a:r>
              <a:rPr lang="en-US" sz="2200" dirty="0" err="1" smtClean="0">
                <a:latin typeface="Gill Sans (Body)"/>
              </a:rPr>
              <a:t>nhiều</a:t>
            </a:r>
            <a:r>
              <a:rPr lang="en-US" sz="2200" dirty="0" smtClean="0">
                <a:latin typeface="Gill Sans (Body)"/>
              </a:rPr>
              <a:t> </a:t>
            </a:r>
            <a:r>
              <a:rPr lang="en-US" sz="2200" dirty="0" err="1" smtClean="0">
                <a:latin typeface="Gill Sans (Body)"/>
              </a:rPr>
              <a:t>vào</a:t>
            </a:r>
            <a:r>
              <a:rPr lang="en-US" sz="2200" dirty="0" smtClean="0">
                <a:latin typeface="Gill Sans (Body)"/>
              </a:rPr>
              <a:t> </a:t>
            </a:r>
            <a:r>
              <a:rPr lang="en-US" sz="2200" dirty="0" err="1" smtClean="0">
                <a:latin typeface="Gill Sans (Body)"/>
              </a:rPr>
              <a:t>tài</a:t>
            </a:r>
            <a:r>
              <a:rPr lang="en-US" sz="2200" dirty="0" smtClean="0">
                <a:latin typeface="Gill Sans (Body)"/>
              </a:rPr>
              <a:t> </a:t>
            </a:r>
            <a:r>
              <a:rPr lang="en-US" sz="2200" dirty="0" err="1" smtClean="0">
                <a:latin typeface="Gill Sans (Body)"/>
              </a:rPr>
              <a:t>liệu</a:t>
            </a:r>
            <a:endParaRPr lang="en-US" sz="2200" dirty="0" smtClean="0">
              <a:latin typeface="Gill Sans (Body)"/>
            </a:endParaRPr>
          </a:p>
          <a:p>
            <a:pPr marL="342900" indent="-342900">
              <a:buFont typeface="Arial" panose="020B0604020202020204" pitchFamily="34" charset="0"/>
              <a:buChar char="•"/>
            </a:pPr>
            <a:r>
              <a:rPr lang="en-US" sz="2200" dirty="0" err="1" smtClean="0">
                <a:latin typeface="Gill Sans (Body)"/>
              </a:rPr>
              <a:t>Phân</a:t>
            </a:r>
            <a:r>
              <a:rPr lang="en-US" sz="2200" dirty="0" smtClean="0">
                <a:latin typeface="Gill Sans (Body)"/>
              </a:rPr>
              <a:t> </a:t>
            </a:r>
            <a:r>
              <a:rPr lang="en-US" sz="2200" dirty="0" err="1" smtClean="0">
                <a:latin typeface="Gill Sans (Body)"/>
              </a:rPr>
              <a:t>cấp</a:t>
            </a:r>
            <a:r>
              <a:rPr lang="en-US" sz="2200" dirty="0" smtClean="0">
                <a:latin typeface="Gill Sans (Body)"/>
              </a:rPr>
              <a:t> </a:t>
            </a:r>
            <a:r>
              <a:rPr lang="en-US" sz="2200" dirty="0" err="1" smtClean="0">
                <a:latin typeface="Gill Sans (Body)"/>
              </a:rPr>
              <a:t>quản</a:t>
            </a:r>
            <a:r>
              <a:rPr lang="en-US" sz="2200" dirty="0" smtClean="0">
                <a:latin typeface="Gill Sans (Body)"/>
              </a:rPr>
              <a:t> </a:t>
            </a:r>
            <a:r>
              <a:rPr lang="en-US" sz="2200" dirty="0" err="1" smtClean="0">
                <a:latin typeface="Gill Sans (Body)"/>
              </a:rPr>
              <a:t>lý</a:t>
            </a:r>
            <a:r>
              <a:rPr lang="en-US" sz="2200" dirty="0" smtClean="0">
                <a:latin typeface="Gill Sans (Body)"/>
              </a:rPr>
              <a:t> </a:t>
            </a:r>
            <a:r>
              <a:rPr lang="en-US" sz="2200" dirty="0" err="1" smtClean="0">
                <a:latin typeface="Gill Sans (Body)"/>
              </a:rPr>
              <a:t>phân</a:t>
            </a:r>
            <a:r>
              <a:rPr lang="en-US" sz="2200" dirty="0" smtClean="0">
                <a:latin typeface="Gill Sans (Body)"/>
              </a:rPr>
              <a:t> </a:t>
            </a:r>
            <a:r>
              <a:rPr lang="en-US" sz="2200" dirty="0" err="1" smtClean="0">
                <a:latin typeface="Gill Sans (Body)"/>
              </a:rPr>
              <a:t>mềm</a:t>
            </a:r>
            <a:endParaRPr lang="en-US" sz="2200" dirty="0">
              <a:latin typeface="Gill Sans (Body)"/>
              <a:cs typeface="Consolas" panose="020B0609020204030204" pitchFamily="49"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251" y="2875774"/>
            <a:ext cx="6671372" cy="3457723"/>
          </a:xfrm>
          <a:prstGeom prst="rect">
            <a:avLst/>
          </a:prstGeom>
        </p:spPr>
      </p:pic>
    </p:spTree>
    <p:extLst>
      <p:ext uri="{BB962C8B-B14F-4D97-AF65-F5344CB8AC3E}">
        <p14:creationId xmlns:p14="http://schemas.microsoft.com/office/powerpoint/2010/main" val="352239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09909" cy="646331"/>
          </a:xfrm>
          <a:prstGeom prst="rect">
            <a:avLst/>
          </a:prstGeom>
          <a:noFill/>
        </p:spPr>
        <p:txBody>
          <a:bodyPr wrap="none" rtlCol="0">
            <a:spAutoFit/>
          </a:bodyPr>
          <a:lstStyle/>
          <a:p>
            <a:r>
              <a:rPr lang="en-US" b="1" dirty="0" smtClean="0">
                <a:solidFill>
                  <a:srgbClr val="00B0F0"/>
                </a:solidFill>
                <a:latin typeface="Gill Sans (Body)"/>
              </a:rPr>
              <a:t>Agile &amp; Waterfall</a:t>
            </a:r>
          </a:p>
          <a:p>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63</a:t>
            </a:fld>
            <a:endParaRPr lang="en-US"/>
          </a:p>
        </p:txBody>
      </p:sp>
      <p:sp>
        <p:nvSpPr>
          <p:cNvPr id="3" name="TextBox 2"/>
          <p:cNvSpPr txBox="1"/>
          <p:nvPr/>
        </p:nvSpPr>
        <p:spPr>
          <a:xfrm>
            <a:off x="733758" y="205163"/>
            <a:ext cx="8097398" cy="523220"/>
          </a:xfrm>
          <a:prstGeom prst="rect">
            <a:avLst/>
          </a:prstGeom>
          <a:noFill/>
        </p:spPr>
        <p:txBody>
          <a:bodyPr wrap="square" rtlCol="0">
            <a:spAutoFit/>
          </a:bodyPr>
          <a:lstStyle/>
          <a:p>
            <a:r>
              <a:rPr lang="en-US" sz="2800" b="1" dirty="0" smtClean="0">
                <a:solidFill>
                  <a:srgbClr val="00B0F0"/>
                </a:solidFill>
                <a:latin typeface="Gill Sans (Body)"/>
              </a:rPr>
              <a:t>Waterfall - Cycle</a:t>
            </a:r>
            <a:endParaRPr lang="en-US" sz="2800" b="1" dirty="0">
              <a:solidFill>
                <a:srgbClr val="00B0F0"/>
              </a:solidFill>
              <a:latin typeface="Gill Sans (Body)"/>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984" y="822235"/>
            <a:ext cx="5037932" cy="5474704"/>
          </a:xfrm>
          <a:prstGeom prst="rect">
            <a:avLst/>
          </a:prstGeom>
        </p:spPr>
      </p:pic>
      <p:sp>
        <p:nvSpPr>
          <p:cNvPr id="4" name="Oval 3"/>
          <p:cNvSpPr/>
          <p:nvPr/>
        </p:nvSpPr>
        <p:spPr>
          <a:xfrm>
            <a:off x="528810" y="1388125"/>
            <a:ext cx="2732183" cy="3811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latin typeface="Consolas" panose="020B0609020204030204" pitchFamily="49" charset="0"/>
                <a:cs typeface="Consolas" panose="020B0609020204030204" pitchFamily="49" charset="0"/>
              </a:rPr>
              <a:t>Cái</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mà</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khách</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hàng</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thực</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sự</a:t>
            </a:r>
            <a:r>
              <a:rPr lang="en-US" sz="3200" dirty="0" smtClean="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muốn</a:t>
            </a:r>
            <a:r>
              <a:rPr lang="en-US" sz="3200" dirty="0" smtClean="0">
                <a:latin typeface="Consolas" panose="020B0609020204030204" pitchFamily="49" charset="0"/>
                <a:cs typeface="Consolas" panose="020B0609020204030204" pitchFamily="49" charset="0"/>
              </a:rPr>
              <a:t>?</a:t>
            </a:r>
            <a:endParaRPr lang="en-US"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03867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74029" cy="369332"/>
          </a:xfrm>
          <a:prstGeom prst="rect">
            <a:avLst/>
          </a:prstGeom>
          <a:noFill/>
        </p:spPr>
        <p:txBody>
          <a:bodyPr wrap="none" rtlCol="0">
            <a:spAutoFit/>
          </a:bodyPr>
          <a:lstStyle/>
          <a:p>
            <a:r>
              <a:rPr lang="en-US" b="1" dirty="0" smtClean="0">
                <a:solidFill>
                  <a:srgbClr val="00B0F0"/>
                </a:solidFill>
                <a:latin typeface="Gill Sans (Body)"/>
              </a:rPr>
              <a:t>Agile &amp; Waterfall</a:t>
            </a:r>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64</a:t>
            </a:fld>
            <a:endParaRPr lang="en-US"/>
          </a:p>
        </p:txBody>
      </p:sp>
      <p:sp>
        <p:nvSpPr>
          <p:cNvPr id="3" name="TextBox 2"/>
          <p:cNvSpPr txBox="1"/>
          <p:nvPr/>
        </p:nvSpPr>
        <p:spPr>
          <a:xfrm>
            <a:off x="351621" y="126055"/>
            <a:ext cx="8097398" cy="523220"/>
          </a:xfrm>
          <a:prstGeom prst="rect">
            <a:avLst/>
          </a:prstGeom>
          <a:noFill/>
        </p:spPr>
        <p:txBody>
          <a:bodyPr wrap="square" rtlCol="0">
            <a:spAutoFit/>
          </a:bodyPr>
          <a:lstStyle/>
          <a:p>
            <a:r>
              <a:rPr lang="en-US" sz="2800" b="1" dirty="0" smtClean="0">
                <a:solidFill>
                  <a:srgbClr val="00B0F0"/>
                </a:solidFill>
                <a:latin typeface="Gill Sans (Body)"/>
              </a:rPr>
              <a:t>Agile - Scrum</a:t>
            </a:r>
            <a:endParaRPr lang="en-US" sz="2800" b="1" dirty="0">
              <a:solidFill>
                <a:srgbClr val="00B0F0"/>
              </a:solidFill>
              <a:latin typeface="Gill Sans (Body)"/>
            </a:endParaRPr>
          </a:p>
        </p:txBody>
      </p:sp>
      <p:sp>
        <p:nvSpPr>
          <p:cNvPr id="9" name="TextBox 8"/>
          <p:cNvSpPr txBox="1"/>
          <p:nvPr/>
        </p:nvSpPr>
        <p:spPr>
          <a:xfrm>
            <a:off x="624625" y="906704"/>
            <a:ext cx="8042313"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err="1" smtClean="0">
                <a:latin typeface="Gill Sans (Body)"/>
                <a:cs typeface="Consolas" panose="020B0609020204030204" pitchFamily="49" charset="0"/>
              </a:rPr>
              <a:t>Tự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tổ</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chức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tạo</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động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lực</a:t>
            </a:r>
            <a:endParaRPr lang="en-US" sz="2200" dirty="0" smtClean="0">
              <a:latin typeface="Gill Sans (Body)"/>
              <a:cs typeface="Consolas" panose="020B0609020204030204" pitchFamily="49" charset="0"/>
            </a:endParaRPr>
          </a:p>
          <a:p>
            <a:pPr marL="285750" indent="-285750">
              <a:buFont typeface="Arial" panose="020B0604020202020204" pitchFamily="34" charset="0"/>
              <a:buChar char="•"/>
            </a:pPr>
            <a:r>
              <a:rPr lang="en-US" sz="2200" dirty="0" err="1" smtClean="0">
                <a:latin typeface="Gill Sans (Body)"/>
                <a:cs typeface="Consolas" panose="020B0609020204030204" pitchFamily="49" charset="0"/>
              </a:rPr>
              <a:t>Trao</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đổi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cùng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tham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gia</a:t>
            </a:r>
            <a:endParaRPr lang="en-US" sz="2200" dirty="0" smtClean="0">
              <a:latin typeface="Gill Sans (Body)"/>
              <a:cs typeface="Consolas" panose="020B0609020204030204" pitchFamily="49" charset="0"/>
            </a:endParaRPr>
          </a:p>
          <a:p>
            <a:pPr marL="285750" indent="-285750">
              <a:buFont typeface="Arial" panose="020B0604020202020204" pitchFamily="34" charset="0"/>
              <a:buChar char="•"/>
            </a:pPr>
            <a:r>
              <a:rPr lang="en-US" sz="2200" dirty="0" smtClean="0">
                <a:latin typeface="Gill Sans (Body)"/>
                <a:cs typeface="Consolas" panose="020B0609020204030204" pitchFamily="49" charset="0"/>
              </a:rPr>
              <a:t>Chú </a:t>
            </a:r>
            <a:r>
              <a:rPr lang="en-US" sz="2200" dirty="0" err="1" smtClean="0">
                <a:latin typeface="Gill Sans (Body)"/>
                <a:cs typeface="Consolas" panose="020B0609020204030204" pitchFamily="49" charset="0"/>
              </a:rPr>
              <a:t>trọng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vào</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lòng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của</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hàng</a:t>
            </a:r>
            <a:endParaRPr lang="en-US" sz="2200" dirty="0" smtClean="0">
              <a:latin typeface="Gill Sans (Body)"/>
              <a:cs typeface="Consolas" panose="020B0609020204030204" pitchFamily="49" charset="0"/>
            </a:endParaRPr>
          </a:p>
          <a:p>
            <a:pPr marL="285750" indent="-285750">
              <a:buFont typeface="Arial" panose="020B0604020202020204" pitchFamily="34" charset="0"/>
              <a:buChar char="•"/>
            </a:pPr>
            <a:r>
              <a:rPr lang="en-US" sz="2200" dirty="0" err="1" smtClean="0">
                <a:latin typeface="Gill Sans (Body)"/>
                <a:cs typeface="Consolas" panose="020B0609020204030204" pitchFamily="49" charset="0"/>
              </a:rPr>
              <a:t>Phần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mềm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việc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thước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đo</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của</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tiến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bộ</a:t>
            </a:r>
            <a:endParaRPr lang="en-US" sz="2200" dirty="0" smtClean="0">
              <a:latin typeface="Gill Sans (Body)"/>
              <a:cs typeface="Consolas" panose="020B0609020204030204" pitchFamily="49" charset="0"/>
            </a:endParaRPr>
          </a:p>
          <a:p>
            <a:pPr marL="285750" indent="-285750">
              <a:buFont typeface="Arial" panose="020B0604020202020204" pitchFamily="34" charset="0"/>
              <a:buChar char="•"/>
            </a:pPr>
            <a:r>
              <a:rPr lang="en-US" sz="2200" dirty="0" smtClean="0">
                <a:latin typeface="Gill Sans (Body)"/>
                <a:cs typeface="Consolas" panose="020B0609020204030204" pitchFamily="49" charset="0"/>
              </a:rPr>
              <a:t>Giao </a:t>
            </a:r>
            <a:r>
              <a:rPr lang="en-US" sz="2200" dirty="0" err="1" smtClean="0">
                <a:latin typeface="Gill Sans (Body)"/>
                <a:cs typeface="Consolas" panose="020B0609020204030204" pitchFamily="49" charset="0"/>
              </a:rPr>
              <a:t>hàng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thường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xuyên</a:t>
            </a:r>
            <a:r>
              <a:rPr lang="en-US" sz="2200" dirty="0" smtClean="0">
                <a:latin typeface="Gill Sans (Body)"/>
                <a:cs typeface="Consolas" panose="020B0609020204030204" pitchFamily="49" charset="0"/>
              </a:rPr>
              <a:t>.</a:t>
            </a:r>
            <a:endParaRPr lang="en-US" sz="2200" dirty="0">
              <a:latin typeface="Gill Sans (Body)"/>
              <a:cs typeface="Consolas" panose="020B0609020204030204" pitchFamily="49"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239" y="2804720"/>
            <a:ext cx="5970130" cy="3676772"/>
          </a:xfrm>
          <a:prstGeom prst="rect">
            <a:avLst/>
          </a:prstGeom>
        </p:spPr>
      </p:pic>
    </p:spTree>
    <p:extLst>
      <p:ext uri="{BB962C8B-B14F-4D97-AF65-F5344CB8AC3E}">
        <p14:creationId xmlns:p14="http://schemas.microsoft.com/office/powerpoint/2010/main" val="4187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74029" cy="369332"/>
          </a:xfrm>
          <a:prstGeom prst="rect">
            <a:avLst/>
          </a:prstGeom>
          <a:noFill/>
        </p:spPr>
        <p:txBody>
          <a:bodyPr wrap="none" rtlCol="0">
            <a:spAutoFit/>
          </a:bodyPr>
          <a:lstStyle/>
          <a:p>
            <a:r>
              <a:rPr lang="en-US" b="1" dirty="0" smtClean="0">
                <a:solidFill>
                  <a:srgbClr val="00B0F0"/>
                </a:solidFill>
                <a:latin typeface="Gill Sans (Body)"/>
              </a:rPr>
              <a:t>Agile &amp; Waterfall</a:t>
            </a:r>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65</a:t>
            </a:fld>
            <a:endParaRPr lang="en-US"/>
          </a:p>
        </p:txBody>
      </p:sp>
      <p:sp>
        <p:nvSpPr>
          <p:cNvPr id="3" name="TextBox 2"/>
          <p:cNvSpPr txBox="1"/>
          <p:nvPr/>
        </p:nvSpPr>
        <p:spPr>
          <a:xfrm>
            <a:off x="1249251" y="594189"/>
            <a:ext cx="8097398" cy="523220"/>
          </a:xfrm>
          <a:prstGeom prst="rect">
            <a:avLst/>
          </a:prstGeom>
          <a:noFill/>
        </p:spPr>
        <p:txBody>
          <a:bodyPr wrap="square" rtlCol="0">
            <a:spAutoFit/>
          </a:bodyPr>
          <a:lstStyle/>
          <a:p>
            <a:r>
              <a:rPr lang="en-US" sz="2800" b="1" dirty="0" smtClean="0">
                <a:solidFill>
                  <a:srgbClr val="00B0F0"/>
                </a:solidFill>
                <a:latin typeface="Gill Sans (Body)"/>
              </a:rPr>
              <a:t>Waterfall – Cycle</a:t>
            </a:r>
          </a:p>
        </p:txBody>
      </p:sp>
      <p:sp>
        <p:nvSpPr>
          <p:cNvPr id="4" name="TextBox 3"/>
          <p:cNvSpPr txBox="1"/>
          <p:nvPr/>
        </p:nvSpPr>
        <p:spPr>
          <a:xfrm>
            <a:off x="829341" y="1357013"/>
            <a:ext cx="7978462"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err="1" smtClean="0">
                <a:latin typeface="Gill Sans (Body)"/>
                <a:cs typeface="Consolas" panose="020B0609020204030204" pitchFamily="49" charset="0"/>
              </a:rPr>
              <a:t>Luôn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cố</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loại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bỏ</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chắc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chắn</a:t>
            </a:r>
            <a:r>
              <a:rPr lang="en-US" sz="2200" dirty="0">
                <a:latin typeface="Gill Sans (Body)"/>
                <a:cs typeface="Consolas" panose="020B0609020204030204" pitchFamily="49" charset="0"/>
              </a:rPr>
              <a:t> </a:t>
            </a:r>
            <a:r>
              <a:rPr lang="en-US" sz="2200" dirty="0" err="1" smtClean="0">
                <a:latin typeface="Gill Sans (Body)"/>
                <a:cs typeface="Consolas" panose="020B0609020204030204" pitchFamily="49" charset="0"/>
              </a:rPr>
              <a:t>về</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gì</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sẽ</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được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xây</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dựng</a:t>
            </a:r>
            <a:endParaRPr lang="en-US" sz="2200" dirty="0" smtClean="0">
              <a:latin typeface="Gill Sans (Body)"/>
              <a:cs typeface="Consolas" panose="020B0609020204030204" pitchFamily="49" charset="0"/>
            </a:endParaRPr>
          </a:p>
          <a:p>
            <a:pPr marL="285750" indent="-285750">
              <a:buFont typeface="Arial" panose="020B0604020202020204" pitchFamily="34" charset="0"/>
              <a:buChar char="•"/>
            </a:pPr>
            <a:r>
              <a:rPr lang="en-US" sz="2200" dirty="0" smtClean="0">
                <a:latin typeface="Gill Sans (Body)"/>
                <a:cs typeface="Consolas" panose="020B0609020204030204" pitchFamily="49" charset="0"/>
              </a:rPr>
              <a:t>Khi </a:t>
            </a:r>
            <a:r>
              <a:rPr lang="en-US" sz="2200" dirty="0" err="1" smtClean="0">
                <a:latin typeface="Gill Sans (Body)"/>
                <a:cs typeface="Consolas" panose="020B0609020204030204" pitchFamily="49" charset="0"/>
              </a:rPr>
              <a:t>loại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bỏ</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được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bất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ổn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nó</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sẽ</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được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xây</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dựng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như</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thế</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nào</a:t>
            </a:r>
            <a:r>
              <a:rPr lang="en-US" sz="2200" dirty="0" smtClean="0">
                <a:latin typeface="Gill Sans (Body)"/>
                <a:cs typeface="Consolas" panose="020B0609020204030204" pitchFamily="49" charset="0"/>
              </a:rPr>
              <a:t>”?</a:t>
            </a:r>
          </a:p>
          <a:p>
            <a:pPr marL="285750" indent="-285750">
              <a:buFont typeface="Arial" panose="020B0604020202020204" pitchFamily="34" charset="0"/>
              <a:buChar char="•"/>
            </a:pPr>
            <a:r>
              <a:rPr lang="en-US" sz="2200" dirty="0" err="1" smtClean="0">
                <a:latin typeface="Gill Sans (Body)"/>
                <a:cs typeface="Consolas" panose="020B0609020204030204" pitchFamily="49" charset="0"/>
              </a:rPr>
              <a:t>Sản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phẩm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hoàn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toàn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được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xác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định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phân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tích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trước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xem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xét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như</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thế</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nào</a:t>
            </a:r>
            <a:r>
              <a:rPr lang="en-US" sz="2200" dirty="0" smtClean="0">
                <a:latin typeface="Gill Sans (Body)"/>
                <a:cs typeface="Consolas" panose="020B0609020204030204" pitchFamily="49" charset="0"/>
              </a:rPr>
              <a:t>”.</a:t>
            </a:r>
            <a:r>
              <a:rPr lang="en-US" sz="2200" dirty="0">
                <a:latin typeface="Gill Sans (Body)"/>
                <a:cs typeface="Consolas" panose="020B0609020204030204" pitchFamily="49" charset="0"/>
              </a:rPr>
              <a:t/>
            </a:r>
            <a:br>
              <a:rPr lang="en-US" sz="2200" dirty="0">
                <a:latin typeface="Gill Sans (Body)"/>
                <a:cs typeface="Consolas" panose="020B0609020204030204" pitchFamily="49" charset="0"/>
              </a:rPr>
            </a:br>
            <a:r>
              <a:rPr lang="en-US" sz="2200" dirty="0">
                <a:latin typeface="Gill Sans (Body)"/>
                <a:cs typeface="Consolas" panose="020B0609020204030204" pitchFamily="49" charset="0"/>
              </a:rPr>
              <a:t/>
            </a:r>
            <a:br>
              <a:rPr lang="en-US" sz="2200" dirty="0">
                <a:latin typeface="Gill Sans (Body)"/>
                <a:cs typeface="Consolas" panose="020B0609020204030204" pitchFamily="49" charset="0"/>
              </a:rPr>
            </a:br>
            <a:r>
              <a:rPr lang="en-US" sz="2200" dirty="0">
                <a:latin typeface="Gill Sans (Body)"/>
                <a:cs typeface="Consolas" panose="020B0609020204030204" pitchFamily="49" charset="0"/>
              </a:rPr>
              <a:t/>
            </a:r>
            <a:br>
              <a:rPr lang="en-US" sz="2200" dirty="0">
                <a:latin typeface="Gill Sans (Body)"/>
                <a:cs typeface="Consolas" panose="020B0609020204030204" pitchFamily="49" charset="0"/>
              </a:rPr>
            </a:br>
            <a:r>
              <a:rPr lang="en-US" sz="2200" dirty="0">
                <a:latin typeface="Gill Sans (Body)"/>
              </a:rPr>
              <a:t/>
            </a:r>
            <a:br>
              <a:rPr lang="en-US" sz="2200" dirty="0">
                <a:latin typeface="Gill Sans (Body)"/>
              </a:rPr>
            </a:br>
            <a:r>
              <a:rPr lang="en-US" sz="2200" dirty="0">
                <a:latin typeface="Gill Sans (Body)"/>
              </a:rPr>
              <a:t/>
            </a:r>
            <a:br>
              <a:rPr lang="en-US" sz="2200" dirty="0">
                <a:latin typeface="Gill Sans (Body)"/>
              </a:rPr>
            </a:br>
            <a:endParaRPr lang="en-US" sz="2200" dirty="0">
              <a:latin typeface="Gill Sans (Body)"/>
            </a:endParaRPr>
          </a:p>
        </p:txBody>
      </p:sp>
    </p:spTree>
    <p:extLst>
      <p:ext uri="{BB962C8B-B14F-4D97-AF65-F5344CB8AC3E}">
        <p14:creationId xmlns:p14="http://schemas.microsoft.com/office/powerpoint/2010/main" val="32179321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74029" cy="369332"/>
          </a:xfrm>
          <a:prstGeom prst="rect">
            <a:avLst/>
          </a:prstGeom>
          <a:noFill/>
        </p:spPr>
        <p:txBody>
          <a:bodyPr wrap="none" rtlCol="0">
            <a:spAutoFit/>
          </a:bodyPr>
          <a:lstStyle/>
          <a:p>
            <a:r>
              <a:rPr lang="en-US" b="1" dirty="0" smtClean="0">
                <a:solidFill>
                  <a:srgbClr val="00B0F0"/>
                </a:solidFill>
                <a:latin typeface="Gill Sans (Body)"/>
              </a:rPr>
              <a:t>Agile &amp; Waterfall</a:t>
            </a:r>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66</a:t>
            </a:fld>
            <a:endParaRPr lang="en-US"/>
          </a:p>
        </p:txBody>
      </p:sp>
      <p:sp>
        <p:nvSpPr>
          <p:cNvPr id="3" name="TextBox 2"/>
          <p:cNvSpPr txBox="1"/>
          <p:nvPr/>
        </p:nvSpPr>
        <p:spPr>
          <a:xfrm>
            <a:off x="1249251" y="812370"/>
            <a:ext cx="8097398" cy="523220"/>
          </a:xfrm>
          <a:prstGeom prst="rect">
            <a:avLst/>
          </a:prstGeom>
          <a:noFill/>
        </p:spPr>
        <p:txBody>
          <a:bodyPr wrap="square" rtlCol="0">
            <a:spAutoFit/>
          </a:bodyPr>
          <a:lstStyle/>
          <a:p>
            <a:r>
              <a:rPr lang="en-US" sz="2800" b="1" dirty="0" smtClean="0">
                <a:solidFill>
                  <a:srgbClr val="00B0F0"/>
                </a:solidFill>
                <a:latin typeface="Gill Sans (Body)"/>
              </a:rPr>
              <a:t>Agile	– Scrum</a:t>
            </a:r>
          </a:p>
        </p:txBody>
      </p:sp>
      <p:sp>
        <p:nvSpPr>
          <p:cNvPr id="4" name="TextBox 3"/>
          <p:cNvSpPr txBox="1"/>
          <p:nvPr/>
        </p:nvSpPr>
        <p:spPr>
          <a:xfrm>
            <a:off x="788398" y="1528884"/>
            <a:ext cx="7978462"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err="1" smtClean="0">
                <a:latin typeface="Gill Sans (Body)"/>
                <a:cs typeface="Consolas" panose="020B0609020204030204" pitchFamily="49" charset="0"/>
              </a:rPr>
              <a:t>Có</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thể</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không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cần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loại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bỏ</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tất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cả</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không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chắc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chắn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về</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gì</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bắt</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đầu</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làm</a:t>
            </a:r>
            <a:r>
              <a:rPr lang="en-US" sz="2200" dirty="0" smtClean="0">
                <a:latin typeface="Gill Sans (Body)"/>
                <a:cs typeface="Consolas" panose="020B0609020204030204" pitchFamily="49" charset="0"/>
              </a:rPr>
              <a:t>.</a:t>
            </a:r>
          </a:p>
          <a:p>
            <a:pPr marL="285750" indent="-285750">
              <a:buFont typeface="Arial" panose="020B0604020202020204" pitchFamily="34" charset="0"/>
              <a:buChar char="•"/>
            </a:pPr>
            <a:r>
              <a:rPr lang="en-US" sz="2200" dirty="0" smtClean="0">
                <a:latin typeface="Gill Sans (Body)"/>
                <a:cs typeface="Consolas" panose="020B0609020204030204" pitchFamily="49" charset="0"/>
              </a:rPr>
              <a:t>Trình </a:t>
            </a:r>
            <a:r>
              <a:rPr lang="en-US" sz="2200" dirty="0" err="1" smtClean="0">
                <a:latin typeface="Gill Sans (Body)"/>
                <a:cs typeface="Consolas" panose="020B0609020204030204" pitchFamily="49" charset="0"/>
              </a:rPr>
              <a:t>bày</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với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hàng</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các</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phần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nhỏ</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hơn</a:t>
            </a:r>
            <a:r>
              <a:rPr lang="en-US" sz="2200" dirty="0" smtClean="0">
                <a:latin typeface="Gill Sans (Body)"/>
                <a:cs typeface="Consolas" panose="020B0609020204030204" pitchFamily="49" charset="0"/>
              </a:rPr>
              <a:t> so </a:t>
            </a:r>
            <a:r>
              <a:rPr lang="en-US" sz="2200" dirty="0" err="1" smtClean="0">
                <a:latin typeface="Gill Sans (Body)"/>
                <a:cs typeface="Consolas" panose="020B0609020204030204" pitchFamily="49" charset="0"/>
              </a:rPr>
              <a:t>với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sự</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khả</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thi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của</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sản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phẩm</a:t>
            </a:r>
            <a:r>
              <a:rPr lang="en-US" sz="2200" dirty="0" smtClean="0">
                <a:latin typeface="Gill Sans (Body)"/>
                <a:cs typeface="Consolas" panose="020B0609020204030204" pitchFamily="49" charset="0"/>
              </a:rPr>
              <a:t>.</a:t>
            </a:r>
          </a:p>
          <a:p>
            <a:pPr marL="285750" indent="-285750">
              <a:buFont typeface="Arial" panose="020B0604020202020204" pitchFamily="34" charset="0"/>
              <a:buChar char="•"/>
            </a:pPr>
            <a:r>
              <a:rPr lang="en-US" sz="2200" dirty="0" err="1" smtClean="0">
                <a:latin typeface="Gill Sans (Body)"/>
                <a:cs typeface="Consolas" panose="020B0609020204030204" pitchFamily="49" charset="0"/>
              </a:rPr>
              <a:t>Đánh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giá</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và</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lên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kế</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hoạch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điều</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chỉnh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lại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từ</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phản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hồi</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của</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khách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hàng</a:t>
            </a:r>
            <a:r>
              <a:rPr lang="en-US" sz="2200" dirty="0" smtClean="0">
                <a:latin typeface="Gill Sans (Body)"/>
                <a:cs typeface="Consolas" panose="020B0609020204030204" pitchFamily="49" charset="0"/>
              </a:rPr>
              <a:t>.</a:t>
            </a:r>
          </a:p>
          <a:p>
            <a:pPr marL="285750" indent="-285750">
              <a:buFont typeface="Arial" panose="020B0604020202020204" pitchFamily="34" charset="0"/>
              <a:buChar char="•"/>
            </a:pPr>
            <a:r>
              <a:rPr lang="en-US" sz="2200" dirty="0" err="1" smtClean="0">
                <a:latin typeface="Gill Sans (Body)"/>
                <a:cs typeface="Consolas" panose="020B0609020204030204" pitchFamily="49" charset="0"/>
              </a:rPr>
              <a:t>Giảm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nguy</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cơ</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sản</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phẩm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làm</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sai</a:t>
            </a:r>
            <a:r>
              <a:rPr lang="en-US" sz="2200" dirty="0">
                <a:latin typeface="Gill Sans (Body)"/>
                <a:cs typeface="Consolas" panose="020B0609020204030204" pitchFamily="49" charset="0"/>
              </a:rPr>
              <a:t> </a:t>
            </a:r>
            <a:r>
              <a:rPr lang="en-US" sz="2200" dirty="0" smtClean="0">
                <a:latin typeface="Gill Sans (Body)"/>
                <a:cs typeface="Consolas" panose="020B0609020204030204" pitchFamily="49" charset="0"/>
              </a:rPr>
              <a:t>ý </a:t>
            </a:r>
            <a:r>
              <a:rPr lang="en-US" sz="2200" dirty="0" err="1" smtClean="0">
                <a:latin typeface="Gill Sans (Body)"/>
                <a:cs typeface="Consolas" panose="020B0609020204030204" pitchFamily="49" charset="0"/>
              </a:rPr>
              <a:t>khách</a:t>
            </a:r>
            <a:r>
              <a:rPr lang="en-US" sz="2200" dirty="0" smtClean="0">
                <a:latin typeface="Gill Sans (Body)"/>
                <a:cs typeface="Consolas" panose="020B0609020204030204" pitchFamily="49" charset="0"/>
              </a:rPr>
              <a:t> </a:t>
            </a:r>
            <a:r>
              <a:rPr lang="en-US" sz="2200" dirty="0" err="1" smtClean="0">
                <a:latin typeface="Gill Sans (Body)"/>
                <a:cs typeface="Consolas" panose="020B0609020204030204" pitchFamily="49" charset="0"/>
              </a:rPr>
              <a:t>hàng</a:t>
            </a:r>
            <a:r>
              <a:rPr lang="en-US" sz="2200" dirty="0" smtClean="0">
                <a:latin typeface="Gill Sans (Body)"/>
                <a:cs typeface="Consolas" panose="020B0609020204030204" pitchFamily="49" charset="0"/>
              </a:rPr>
              <a:t>.</a:t>
            </a:r>
          </a:p>
          <a:p>
            <a:pPr marL="285750" indent="-285750">
              <a:buFont typeface="Arial" panose="020B0604020202020204" pitchFamily="34" charset="0"/>
              <a:buChar char="•"/>
            </a:pPr>
            <a:endParaRPr lang="en-US" sz="2200" dirty="0">
              <a:latin typeface="Gill Sans (Body)"/>
              <a:cs typeface="Consolas" panose="020B0609020204030204" pitchFamily="49" charset="0"/>
            </a:endParaRPr>
          </a:p>
        </p:txBody>
      </p:sp>
    </p:spTree>
    <p:extLst>
      <p:ext uri="{BB962C8B-B14F-4D97-AF65-F5344CB8AC3E}">
        <p14:creationId xmlns:p14="http://schemas.microsoft.com/office/powerpoint/2010/main" val="13016739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074029" cy="369332"/>
          </a:xfrm>
          <a:prstGeom prst="rect">
            <a:avLst/>
          </a:prstGeom>
          <a:noFill/>
        </p:spPr>
        <p:txBody>
          <a:bodyPr wrap="none" rtlCol="0">
            <a:spAutoFit/>
          </a:bodyPr>
          <a:lstStyle/>
          <a:p>
            <a:r>
              <a:rPr lang="en-US" b="1" dirty="0" smtClean="0">
                <a:solidFill>
                  <a:srgbClr val="00B0F0"/>
                </a:solidFill>
                <a:latin typeface="Gill Sans (Body)"/>
              </a:rPr>
              <a:t>Agile &amp; Waterfall</a:t>
            </a:r>
            <a:endParaRPr lang="en-US" b="1" dirty="0">
              <a:solidFill>
                <a:srgbClr val="00B0F0"/>
              </a:solidFill>
              <a:latin typeface="Gill Sans (Body)"/>
            </a:endParaRPr>
          </a:p>
        </p:txBody>
      </p:sp>
      <p:sp>
        <p:nvSpPr>
          <p:cNvPr id="8" name="Slide Number Placeholder 7"/>
          <p:cNvSpPr>
            <a:spLocks noGrp="1"/>
          </p:cNvSpPr>
          <p:nvPr>
            <p:ph type="sldNum" sz="quarter" idx="12"/>
          </p:nvPr>
        </p:nvSpPr>
        <p:spPr/>
        <p:txBody>
          <a:bodyPr/>
          <a:lstStyle/>
          <a:p>
            <a:fld id="{6F517310-A9A7-4BAE-B3C8-D6A4987C1819}" type="slidenum">
              <a:rPr lang="en-US" smtClean="0"/>
              <a:t>67</a:t>
            </a:fld>
            <a:endParaRPr lang="en-US"/>
          </a:p>
        </p:txBody>
      </p:sp>
      <p:sp>
        <p:nvSpPr>
          <p:cNvPr id="3" name="TextBox 2"/>
          <p:cNvSpPr txBox="1"/>
          <p:nvPr/>
        </p:nvSpPr>
        <p:spPr>
          <a:xfrm>
            <a:off x="624625" y="381412"/>
            <a:ext cx="8097398" cy="523220"/>
          </a:xfrm>
          <a:prstGeom prst="rect">
            <a:avLst/>
          </a:prstGeom>
          <a:noFill/>
        </p:spPr>
        <p:txBody>
          <a:bodyPr wrap="square" rtlCol="0">
            <a:spAutoFit/>
          </a:bodyPr>
          <a:lstStyle/>
          <a:p>
            <a:r>
              <a:rPr lang="en-US" sz="2800" b="1" dirty="0" smtClean="0">
                <a:solidFill>
                  <a:srgbClr val="00B0F0"/>
                </a:solidFill>
                <a:latin typeface="Gill Sans (Body)"/>
              </a:rPr>
              <a:t>Agile	– Waterfall</a:t>
            </a:r>
          </a:p>
        </p:txBody>
      </p:sp>
      <p:graphicFrame>
        <p:nvGraphicFramePr>
          <p:cNvPr id="2" name="Table 1"/>
          <p:cNvGraphicFramePr>
            <a:graphicFrameLocks noGrp="1"/>
          </p:cNvGraphicFramePr>
          <p:nvPr>
            <p:extLst>
              <p:ext uri="{D42A27DB-BD31-4B8C-83A1-F6EECF244321}">
                <p14:modId xmlns:p14="http://schemas.microsoft.com/office/powerpoint/2010/main" val="3327724765"/>
              </p:ext>
            </p:extLst>
          </p:nvPr>
        </p:nvGraphicFramePr>
        <p:xfrm>
          <a:off x="87267" y="1021394"/>
          <a:ext cx="8966580" cy="4887224"/>
        </p:xfrm>
        <a:graphic>
          <a:graphicData uri="http://schemas.openxmlformats.org/drawingml/2006/table">
            <a:tbl>
              <a:tblPr firstRow="1" bandRow="1">
                <a:tableStyleId>{BDBED569-4797-4DF1-A0F4-6AAB3CD982D8}</a:tableStyleId>
              </a:tblPr>
              <a:tblGrid>
                <a:gridCol w="4483290"/>
                <a:gridCol w="4483290"/>
              </a:tblGrid>
              <a:tr h="5058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tx1"/>
                          </a:solidFill>
                          <a:latin typeface="Gill Sans (Body)"/>
                        </a:rPr>
                        <a:t>Agile</a:t>
                      </a:r>
                    </a:p>
                  </a:txBody>
                  <a:tcPr/>
                </a:tc>
                <a:tc>
                  <a:txBody>
                    <a:bodyPr/>
                    <a:lstStyle/>
                    <a:p>
                      <a:pPr marL="0" indent="0">
                        <a:buFontTx/>
                        <a:buNone/>
                      </a:pPr>
                      <a:r>
                        <a:rPr lang="en-US" sz="2000" b="1" dirty="0" smtClean="0">
                          <a:solidFill>
                            <a:schemeClr val="tx1"/>
                          </a:solidFill>
                          <a:latin typeface="Gill Sans (Body)"/>
                        </a:rPr>
                        <a:t>Waterfall</a:t>
                      </a:r>
                      <a:endParaRPr lang="en-US" sz="2000" b="1" dirty="0">
                        <a:solidFill>
                          <a:schemeClr val="tx1"/>
                        </a:solidFill>
                        <a:latin typeface="Gill Sans (Body)"/>
                      </a:endParaRPr>
                    </a:p>
                  </a:txBody>
                  <a:tcPr/>
                </a:tc>
              </a:tr>
              <a:tr h="505898">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5"/>
                        </a:buBlip>
                        <a:tabLst/>
                        <a:defRPr/>
                      </a:pPr>
                      <a:r>
                        <a:rPr lang="en-US" sz="2000" b="1" dirty="0" err="1" smtClean="0">
                          <a:solidFill>
                            <a:schemeClr val="tx1"/>
                          </a:solidFill>
                          <a:latin typeface="Gill Sans (Body)"/>
                        </a:rPr>
                        <a:t>Giảm</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thiểu</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tối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đa</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sai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hướng</a:t>
                      </a:r>
                      <a:r>
                        <a:rPr lang="en-US" sz="2000" b="1" baseline="0" dirty="0" smtClean="0">
                          <a:solidFill>
                            <a:schemeClr val="tx1"/>
                          </a:solidFill>
                          <a:latin typeface="Gill Sans (Body)"/>
                        </a:rPr>
                        <a:t>.</a:t>
                      </a:r>
                      <a:endParaRPr lang="en-US" sz="2000" b="1" dirty="0" smtClean="0">
                        <a:solidFill>
                          <a:schemeClr val="tx1"/>
                        </a:solidFill>
                        <a:latin typeface="Gill Sans (Body)"/>
                      </a:endParaRPr>
                    </a:p>
                  </a:txBody>
                  <a:tcPr/>
                </a:tc>
                <a:tc>
                  <a:txBody>
                    <a:bodyPr/>
                    <a:lstStyle/>
                    <a:p>
                      <a:pPr marL="342900" indent="-342900">
                        <a:buFontTx/>
                        <a:buBlip>
                          <a:blip r:embed="rId6"/>
                        </a:buBlip>
                      </a:pPr>
                      <a:r>
                        <a:rPr lang="en-US" sz="2000" b="1" dirty="0" err="1" smtClean="0">
                          <a:solidFill>
                            <a:schemeClr val="tx1"/>
                          </a:solidFill>
                          <a:latin typeface="Gill Sans (Body)"/>
                        </a:rPr>
                        <a:t>Có</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thể</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sai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hướng</a:t>
                      </a:r>
                      <a:r>
                        <a:rPr lang="en-US" sz="2000" b="1" baseline="0" dirty="0" smtClean="0">
                          <a:solidFill>
                            <a:schemeClr val="tx1"/>
                          </a:solidFill>
                          <a:latin typeface="Gill Sans (Body)"/>
                        </a:rPr>
                        <a:t>.</a:t>
                      </a:r>
                      <a:endParaRPr lang="en-US" sz="2000" b="1" dirty="0">
                        <a:solidFill>
                          <a:schemeClr val="tx1"/>
                        </a:solidFill>
                        <a:latin typeface="Gill Sans (Body)"/>
                      </a:endParaRPr>
                    </a:p>
                  </a:txBody>
                  <a:tcPr/>
                </a:tc>
              </a:tr>
              <a:tr h="698556">
                <a:tc>
                  <a:txBody>
                    <a:bodyPr/>
                    <a:lstStyle/>
                    <a:p>
                      <a:pPr marL="342900" indent="-342900">
                        <a:buFontTx/>
                        <a:buBlip>
                          <a:blip r:embed="rId5"/>
                        </a:buBlip>
                      </a:pPr>
                      <a:r>
                        <a:rPr lang="en-US" sz="2000" b="1" dirty="0" smtClean="0">
                          <a:solidFill>
                            <a:schemeClr val="tx1"/>
                          </a:solidFill>
                          <a:latin typeface="Gill Sans (Body)"/>
                        </a:rPr>
                        <a:t>Chia </a:t>
                      </a:r>
                      <a:r>
                        <a:rPr lang="en-US" sz="2000" b="1" dirty="0" err="1" smtClean="0">
                          <a:solidFill>
                            <a:schemeClr val="tx1"/>
                          </a:solidFill>
                          <a:latin typeface="Gill Sans (Body)"/>
                        </a:rPr>
                        <a:t>thành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nhiều</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kế</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hoạch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ngắn</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hạn</a:t>
                      </a:r>
                      <a:endParaRPr lang="en-US" sz="2000" b="1" dirty="0">
                        <a:solidFill>
                          <a:schemeClr val="tx1"/>
                        </a:solidFill>
                        <a:latin typeface="Gill Sans (Body)"/>
                      </a:endParaRPr>
                    </a:p>
                  </a:txBody>
                  <a:tcPr/>
                </a:tc>
                <a:tc>
                  <a:txBody>
                    <a:bodyPr/>
                    <a:lstStyle/>
                    <a:p>
                      <a:pPr marL="342900" indent="-342900">
                        <a:buFontTx/>
                        <a:buBlip>
                          <a:blip r:embed="rId6"/>
                        </a:buBlip>
                      </a:pPr>
                      <a:r>
                        <a:rPr lang="en-US" sz="2000" b="1" dirty="0" err="1" smtClean="0">
                          <a:solidFill>
                            <a:schemeClr val="tx1"/>
                          </a:solidFill>
                          <a:latin typeface="Gill Sans (Body)"/>
                        </a:rPr>
                        <a:t>Kế</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hoạch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dài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hạn</a:t>
                      </a:r>
                      <a:endParaRPr lang="en-US" sz="2000" b="1" dirty="0">
                        <a:solidFill>
                          <a:schemeClr val="tx1"/>
                        </a:solidFill>
                        <a:latin typeface="Gill Sans (Body)"/>
                      </a:endParaRPr>
                    </a:p>
                  </a:txBody>
                  <a:tcPr/>
                </a:tc>
              </a:tr>
              <a:tr h="698556">
                <a:tc>
                  <a:txBody>
                    <a:bodyPr/>
                    <a:lstStyle/>
                    <a:p>
                      <a:pPr marL="342900" indent="-342900">
                        <a:buFontTx/>
                        <a:buBlip>
                          <a:blip r:embed="rId5"/>
                        </a:buBlip>
                      </a:pPr>
                      <a:r>
                        <a:rPr lang="en-US" sz="2000" b="1" dirty="0" err="1" smtClean="0">
                          <a:solidFill>
                            <a:schemeClr val="tx1"/>
                          </a:solidFill>
                          <a:latin typeface="Gill Sans (Body)"/>
                        </a:rPr>
                        <a:t>Trao</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đổi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khách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hàng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thường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xuyên</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và</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khách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hàng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cùng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tham</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gia</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dự</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án</a:t>
                      </a:r>
                      <a:endParaRPr lang="en-US" sz="2000" b="1" dirty="0" smtClean="0">
                        <a:solidFill>
                          <a:schemeClr val="tx1"/>
                        </a:solidFill>
                        <a:latin typeface="Gill Sans (Body)"/>
                      </a:endParaRPr>
                    </a:p>
                  </a:txBody>
                  <a:tcPr/>
                </a:tc>
                <a:tc>
                  <a:txBody>
                    <a:bodyPr/>
                    <a:lstStyle/>
                    <a:p>
                      <a:pPr marL="342900" indent="-342900">
                        <a:buFontTx/>
                        <a:buBlip>
                          <a:blip r:embed="rId6"/>
                        </a:buBlip>
                      </a:pPr>
                      <a:r>
                        <a:rPr lang="en-US" sz="2000" b="1" dirty="0" err="1" smtClean="0">
                          <a:solidFill>
                            <a:schemeClr val="tx1"/>
                          </a:solidFill>
                          <a:latin typeface="Gill Sans (Body)"/>
                        </a:rPr>
                        <a:t>Hạn</a:t>
                      </a:r>
                      <a:r>
                        <a:rPr lang="en-US" sz="2000" b="1" dirty="0" smtClean="0">
                          <a:solidFill>
                            <a:schemeClr val="tx1"/>
                          </a:solidFill>
                          <a:latin typeface="Gill Sans (Body)"/>
                        </a:rPr>
                        <a:t> </a:t>
                      </a:r>
                      <a:r>
                        <a:rPr lang="en-US" sz="2000" b="1" dirty="0" err="1" smtClean="0">
                          <a:solidFill>
                            <a:schemeClr val="tx1"/>
                          </a:solidFill>
                          <a:latin typeface="Gill Sans (Body)"/>
                        </a:rPr>
                        <a:t>chế</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trao</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đổi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với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khách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hàng</a:t>
                      </a:r>
                      <a:endParaRPr lang="en-US" sz="2000" b="1" dirty="0">
                        <a:solidFill>
                          <a:schemeClr val="tx1"/>
                        </a:solidFill>
                        <a:latin typeface="Gill Sans (Body)"/>
                      </a:endParaRPr>
                    </a:p>
                  </a:txBody>
                  <a:tcPr/>
                </a:tc>
              </a:tr>
              <a:tr h="698556">
                <a:tc>
                  <a:txBody>
                    <a:bodyPr/>
                    <a:lstStyle/>
                    <a:p>
                      <a:pPr marL="342900" indent="-342900">
                        <a:buFontTx/>
                        <a:buBlip>
                          <a:blip r:embed="rId5"/>
                        </a:buBlip>
                      </a:pPr>
                      <a:r>
                        <a:rPr lang="en-US" sz="2000" b="1" dirty="0" err="1" smtClean="0">
                          <a:solidFill>
                            <a:schemeClr val="tx1"/>
                          </a:solidFill>
                          <a:latin typeface="Gill Sans (Body)"/>
                        </a:rPr>
                        <a:t>Lặp</a:t>
                      </a:r>
                      <a:r>
                        <a:rPr lang="en-US" sz="2000" b="1" dirty="0" smtClean="0">
                          <a:solidFill>
                            <a:schemeClr val="tx1"/>
                          </a:solidFill>
                          <a:latin typeface="Gill Sans (Body)"/>
                        </a:rPr>
                        <a:t> </a:t>
                      </a:r>
                      <a:r>
                        <a:rPr lang="en-US" sz="2000" b="1" dirty="0" err="1" smtClean="0">
                          <a:solidFill>
                            <a:schemeClr val="tx1"/>
                          </a:solidFill>
                          <a:latin typeface="Gill Sans (Body)"/>
                        </a:rPr>
                        <a:t>đi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lặp</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lại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giảm</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thiểu</a:t>
                      </a:r>
                      <a:r>
                        <a:rPr lang="en-US" sz="2000" b="1" baseline="0" dirty="0" smtClean="0">
                          <a:solidFill>
                            <a:schemeClr val="tx1"/>
                          </a:solidFill>
                          <a:latin typeface="Gill Sans (Body)"/>
                        </a:rPr>
                        <a:t> chi </a:t>
                      </a:r>
                      <a:r>
                        <a:rPr lang="en-US" sz="2000" b="1" baseline="0" dirty="0" err="1" smtClean="0">
                          <a:solidFill>
                            <a:schemeClr val="tx1"/>
                          </a:solidFill>
                          <a:latin typeface="Gill Sans (Body)"/>
                        </a:rPr>
                        <a:t>phí</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cho</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sự</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thay</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đổi</a:t>
                      </a:r>
                      <a:r>
                        <a:rPr lang="en-US" sz="2000" b="1" baseline="0" dirty="0" smtClean="0">
                          <a:solidFill>
                            <a:schemeClr val="tx1"/>
                          </a:solidFill>
                          <a:latin typeface="Gill Sans (Body)"/>
                        </a:rPr>
                        <a:t>)</a:t>
                      </a:r>
                      <a:endParaRPr lang="en-US" sz="2000" b="1" dirty="0">
                        <a:solidFill>
                          <a:schemeClr val="tx1"/>
                        </a:solidFill>
                        <a:latin typeface="Gill Sans (Body)"/>
                      </a:endParaRPr>
                    </a:p>
                  </a:txBody>
                  <a:tcPr/>
                </a:tc>
                <a:tc>
                  <a:txBody>
                    <a:bodyPr/>
                    <a:lstStyle/>
                    <a:p>
                      <a:pPr marL="342900" indent="-342900">
                        <a:buFontTx/>
                        <a:buBlip>
                          <a:blip r:embed="rId6"/>
                        </a:buBlip>
                      </a:pPr>
                      <a:r>
                        <a:rPr lang="en-US" sz="2000" b="1" dirty="0" err="1" smtClean="0">
                          <a:solidFill>
                            <a:schemeClr val="tx1"/>
                          </a:solidFill>
                          <a:latin typeface="Gill Sans (Body)"/>
                        </a:rPr>
                        <a:t>Giống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tên</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gọi</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của</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nó</a:t>
                      </a:r>
                      <a:r>
                        <a:rPr lang="en-US" sz="2000" b="1" baseline="0" dirty="0" smtClean="0">
                          <a:solidFill>
                            <a:schemeClr val="tx1"/>
                          </a:solidFill>
                          <a:latin typeface="Gill Sans (Body)"/>
                        </a:rPr>
                        <a:t> “Waterfall” </a:t>
                      </a:r>
                      <a:endParaRPr lang="en-US" sz="2000" b="1" dirty="0">
                        <a:solidFill>
                          <a:schemeClr val="tx1"/>
                        </a:solidFill>
                        <a:latin typeface="Gill Sans (Body)"/>
                      </a:endParaRPr>
                    </a:p>
                  </a:txBody>
                  <a:tcPr/>
                </a:tc>
              </a:tr>
              <a:tr h="733754">
                <a:tc>
                  <a:txBody>
                    <a:bodyPr/>
                    <a:lstStyle/>
                    <a:p>
                      <a:pPr marL="342900" indent="-342900">
                        <a:buFontTx/>
                        <a:buBlip>
                          <a:blip r:embed="rId5"/>
                        </a:buBlip>
                      </a:pPr>
                      <a:r>
                        <a:rPr lang="en-US" sz="2000" b="1" dirty="0" err="1" smtClean="0">
                          <a:solidFill>
                            <a:schemeClr val="tx1"/>
                          </a:solidFill>
                          <a:latin typeface="Gill Sans (Body)"/>
                        </a:rPr>
                        <a:t>Tập</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trung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vào</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việc</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cung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cấp</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phần</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mềm</a:t>
                      </a:r>
                      <a:endParaRPr lang="en-US" sz="2000" b="1" dirty="0">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en-US" sz="2000" b="1" baseline="0" dirty="0" err="1" smtClean="0">
                          <a:solidFill>
                            <a:schemeClr val="tx1"/>
                          </a:solidFill>
                          <a:latin typeface="Gill Sans (Body)"/>
                        </a:rPr>
                        <a:t>Tập</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trung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vào</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sự</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phù</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hợp</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của</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quy</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trình</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và</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kỹ</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thuật</a:t>
                      </a:r>
                      <a:endParaRPr lang="en-US" sz="2000" b="1" dirty="0" smtClean="0">
                        <a:solidFill>
                          <a:schemeClr val="tx1"/>
                        </a:solidFill>
                        <a:latin typeface="Gill Sans (Body)"/>
                      </a:endParaRPr>
                    </a:p>
                  </a:txBody>
                  <a:tcPr/>
                </a:tc>
              </a:tr>
              <a:tr h="733754">
                <a:tc>
                  <a:txBody>
                    <a:bodyPr/>
                    <a:lstStyle/>
                    <a:p>
                      <a:pPr marL="342900" indent="-342900">
                        <a:buFontTx/>
                        <a:buBlip>
                          <a:blip r:embed="rId5"/>
                        </a:buBlip>
                      </a:pPr>
                      <a:r>
                        <a:rPr lang="en-US" sz="2000" b="1" dirty="0" smtClean="0">
                          <a:solidFill>
                            <a:schemeClr val="tx1"/>
                          </a:solidFill>
                          <a:latin typeface="Gill Sans (Body)"/>
                        </a:rPr>
                        <a:t>Giao </a:t>
                      </a:r>
                      <a:r>
                        <a:rPr lang="en-US" sz="2000" b="1" dirty="0" err="1" smtClean="0">
                          <a:solidFill>
                            <a:schemeClr val="tx1"/>
                          </a:solidFill>
                          <a:latin typeface="Gill Sans (Body)"/>
                        </a:rPr>
                        <a:t>hàng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thường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xuyên</a:t>
                      </a:r>
                      <a:endParaRPr lang="en-US" sz="2000" b="1" dirty="0">
                        <a:solidFill>
                          <a:schemeClr val="tx1"/>
                        </a:solidFill>
                        <a:latin typeface="Gill Sans (Body)"/>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Blip>
                          <a:blip r:embed="rId6"/>
                        </a:buBlip>
                        <a:tabLst/>
                        <a:defRPr/>
                      </a:pPr>
                      <a:r>
                        <a:rPr lang="en-US" sz="2000" b="1" dirty="0" smtClean="0">
                          <a:solidFill>
                            <a:schemeClr val="tx1"/>
                          </a:solidFill>
                          <a:latin typeface="Gill Sans (Body)"/>
                        </a:rPr>
                        <a:t>Giao </a:t>
                      </a:r>
                      <a:r>
                        <a:rPr lang="en-US" sz="2000" b="1" dirty="0" err="1" smtClean="0">
                          <a:solidFill>
                            <a:schemeClr val="tx1"/>
                          </a:solidFill>
                          <a:latin typeface="Gill Sans (Body)"/>
                        </a:rPr>
                        <a:t>hàng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không</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được</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nhấn</a:t>
                      </a:r>
                      <a:r>
                        <a:rPr lang="en-US" sz="2000" b="1" baseline="0" dirty="0" smtClean="0">
                          <a:solidFill>
                            <a:schemeClr val="tx1"/>
                          </a:solidFill>
                          <a:latin typeface="Gill Sans (Body)"/>
                        </a:rPr>
                        <a:t> </a:t>
                      </a:r>
                      <a:r>
                        <a:rPr lang="en-US" sz="2000" b="1" baseline="0" dirty="0" err="1" smtClean="0">
                          <a:solidFill>
                            <a:schemeClr val="tx1"/>
                          </a:solidFill>
                          <a:latin typeface="Gill Sans (Body)"/>
                        </a:rPr>
                        <a:t>mạnh</a:t>
                      </a:r>
                      <a:endParaRPr lang="en-US" sz="2000" b="1" dirty="0" smtClean="0">
                        <a:solidFill>
                          <a:schemeClr val="tx1"/>
                        </a:solidFill>
                        <a:latin typeface="Gill Sans (Body)"/>
                      </a:endParaRPr>
                    </a:p>
                  </a:txBody>
                  <a:tcPr/>
                </a:tc>
              </a:tr>
            </a:tbl>
          </a:graphicData>
        </a:graphic>
      </p:graphicFrame>
    </p:spTree>
    <p:extLst>
      <p:ext uri="{BB962C8B-B14F-4D97-AF65-F5344CB8AC3E}">
        <p14:creationId xmlns:p14="http://schemas.microsoft.com/office/powerpoint/2010/main" val="21763608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gray">
          <a:xfrm>
            <a:off x="1355725" y="3876899"/>
            <a:ext cx="5073650" cy="503238"/>
          </a:xfrm>
          <a:prstGeom prst="roundRect">
            <a:avLst>
              <a:gd name="adj" fmla="val 50000"/>
            </a:avLst>
          </a:prstGeom>
          <a:noFill/>
          <a:ln w="28575">
            <a:solidFill>
              <a:schemeClr val="folHlink"/>
            </a:solidFill>
            <a:round/>
            <a:headEnd/>
            <a:tailEnd/>
          </a:ln>
          <a:effectLst/>
        </p:spPr>
        <p:txBody>
          <a:bodyPr wrap="none" anchor="ctr"/>
          <a:lstStyle/>
          <a:p>
            <a:endParaRPr lang="en-US"/>
          </a:p>
        </p:txBody>
      </p:sp>
      <p:sp>
        <p:nvSpPr>
          <p:cNvPr id="6147" name="AutoShape 3"/>
          <p:cNvSpPr>
            <a:spLocks noChangeArrowheads="1"/>
          </p:cNvSpPr>
          <p:nvPr/>
        </p:nvSpPr>
        <p:spPr bwMode="gray">
          <a:xfrm>
            <a:off x="1355725" y="3038699"/>
            <a:ext cx="5073650" cy="503238"/>
          </a:xfrm>
          <a:prstGeom prst="roundRect">
            <a:avLst>
              <a:gd name="adj" fmla="val 50000"/>
            </a:avLst>
          </a:prstGeom>
          <a:noFill/>
          <a:ln w="28575">
            <a:solidFill>
              <a:schemeClr val="hlink"/>
            </a:solidFill>
            <a:round/>
            <a:headEnd/>
            <a:tailEnd/>
          </a:ln>
          <a:effectLst/>
        </p:spPr>
        <p:txBody>
          <a:bodyPr wrap="none" anchor="ctr"/>
          <a:lstStyle/>
          <a:p>
            <a:endParaRPr lang="en-US">
              <a:solidFill>
                <a:schemeClr val="bg1">
                  <a:lumMod val="85000"/>
                </a:schemeClr>
              </a:solidFill>
            </a:endParaRPr>
          </a:p>
        </p:txBody>
      </p:sp>
      <p:sp>
        <p:nvSpPr>
          <p:cNvPr id="6148" name="AutoShape 4"/>
          <p:cNvSpPr>
            <a:spLocks noChangeArrowheads="1"/>
          </p:cNvSpPr>
          <p:nvPr/>
        </p:nvSpPr>
        <p:spPr bwMode="gray">
          <a:xfrm>
            <a:off x="1355725" y="2200499"/>
            <a:ext cx="5073650" cy="503238"/>
          </a:xfrm>
          <a:prstGeom prst="roundRect">
            <a:avLst>
              <a:gd name="adj" fmla="val 50000"/>
            </a:avLst>
          </a:prstGeom>
          <a:noFill/>
          <a:ln w="28575">
            <a:solidFill>
              <a:schemeClr val="accent1"/>
            </a:solidFill>
            <a:round/>
            <a:headEnd/>
            <a:tailEnd/>
          </a:ln>
          <a:effectLst/>
        </p:spPr>
        <p:txBody>
          <a:bodyPr wrap="none" anchor="ctr"/>
          <a:lstStyle/>
          <a:p>
            <a:endParaRPr lang="en-US">
              <a:solidFill>
                <a:schemeClr val="bg1">
                  <a:lumMod val="85000"/>
                </a:schemeClr>
              </a:solidFill>
            </a:endParaRPr>
          </a:p>
        </p:txBody>
      </p:sp>
      <p:sp>
        <p:nvSpPr>
          <p:cNvPr id="6149" name="AutoShape 5"/>
          <p:cNvSpPr>
            <a:spLocks noChangeArrowheads="1"/>
          </p:cNvSpPr>
          <p:nvPr/>
        </p:nvSpPr>
        <p:spPr bwMode="gray">
          <a:xfrm>
            <a:off x="1355725" y="1360712"/>
            <a:ext cx="5073650" cy="503237"/>
          </a:xfrm>
          <a:prstGeom prst="roundRect">
            <a:avLst>
              <a:gd name="adj" fmla="val 50000"/>
            </a:avLst>
          </a:prstGeom>
          <a:noFill/>
          <a:ln w="28575">
            <a:solidFill>
              <a:schemeClr val="accent2"/>
            </a:solidFill>
            <a:round/>
            <a:headEnd/>
            <a:tailEnd/>
          </a:ln>
          <a:effectLst/>
        </p:spPr>
        <p:txBody>
          <a:bodyPr wrap="none" anchor="ctr"/>
          <a:lstStyle/>
          <a:p>
            <a:endParaRPr lang="en-US">
              <a:solidFill>
                <a:schemeClr val="bg1">
                  <a:lumMod val="85000"/>
                </a:schemeClr>
              </a:solidFill>
            </a:endParaRPr>
          </a:p>
        </p:txBody>
      </p:sp>
      <p:sp>
        <p:nvSpPr>
          <p:cNvPr id="6150" name="Rectangle 6"/>
          <p:cNvSpPr>
            <a:spLocks noGrp="1" noChangeArrowheads="1"/>
          </p:cNvSpPr>
          <p:nvPr>
            <p:ph type="title"/>
          </p:nvPr>
        </p:nvSpPr>
        <p:spPr/>
        <p:txBody>
          <a:bodyPr/>
          <a:lstStyle/>
          <a:p>
            <a:r>
              <a:rPr lang="en-US" b="1" err="1" smtClean="0">
                <a:latin typeface="Gill Sans (Body)"/>
              </a:rPr>
              <a:t>Nội</a:t>
            </a:r>
            <a:r>
              <a:rPr lang="en-US" b="1" smtClean="0">
                <a:latin typeface="Gill Sans (Body)"/>
              </a:rPr>
              <a:t> dung</a:t>
            </a:r>
            <a:endParaRPr lang="en-US" b="1">
              <a:latin typeface="Gill Sans (Body)"/>
            </a:endParaRPr>
          </a:p>
        </p:txBody>
      </p:sp>
      <p:grpSp>
        <p:nvGrpSpPr>
          <p:cNvPr id="6151" name="Group 7"/>
          <p:cNvGrpSpPr>
            <a:grpSpLocks/>
          </p:cNvGrpSpPr>
          <p:nvPr/>
        </p:nvGrpSpPr>
        <p:grpSpPr bwMode="auto">
          <a:xfrm>
            <a:off x="1276350" y="1343249"/>
            <a:ext cx="523875" cy="527050"/>
            <a:chOff x="720" y="1488"/>
            <a:chExt cx="806" cy="808"/>
          </a:xfrm>
        </p:grpSpPr>
        <p:sp>
          <p:nvSpPr>
            <p:cNvPr id="6152" name="Oval 8"/>
            <p:cNvSpPr>
              <a:spLocks noChangeArrowheads="1"/>
            </p:cNvSpPr>
            <p:nvPr/>
          </p:nvSpPr>
          <p:spPr bwMode="gray">
            <a:xfrm>
              <a:off x="720" y="1490"/>
              <a:ext cx="806" cy="806"/>
            </a:xfrm>
            <a:prstGeom prst="ellipse">
              <a:avLst/>
            </a:prstGeom>
            <a:solidFill>
              <a:schemeClr val="accent2"/>
            </a:solidFill>
            <a:ln w="9525">
              <a:noFill/>
              <a:round/>
              <a:headEnd/>
              <a:tailEnd/>
            </a:ln>
            <a:effectLst/>
          </p:spPr>
          <p:txBody>
            <a:bodyPr wrap="none" anchor="ctr"/>
            <a:lstStyle/>
            <a:p>
              <a:endParaRPr lang="en-US">
                <a:solidFill>
                  <a:schemeClr val="bg1">
                    <a:lumMod val="85000"/>
                  </a:schemeClr>
                </a:solidFill>
              </a:endParaRPr>
            </a:p>
          </p:txBody>
        </p:sp>
        <p:pic>
          <p:nvPicPr>
            <p:cNvPr id="6153" name="Picture 9" descr="drop"/>
            <p:cNvPicPr>
              <a:picLocks noChangeAspect="1" noChangeArrowheads="1"/>
            </p:cNvPicPr>
            <p:nvPr/>
          </p:nvPicPr>
          <p:blipFill>
            <a:blip r:embed="rId3" cstate="print"/>
            <a:srcRect/>
            <a:stretch>
              <a:fillRect/>
            </a:stretch>
          </p:blipFill>
          <p:spPr bwMode="gray">
            <a:xfrm>
              <a:off x="721" y="1488"/>
              <a:ext cx="800" cy="800"/>
            </a:xfrm>
            <a:prstGeom prst="rect">
              <a:avLst/>
            </a:prstGeom>
            <a:noFill/>
          </p:spPr>
        </p:pic>
      </p:grpSp>
      <p:sp>
        <p:nvSpPr>
          <p:cNvPr id="6154" name="Text Box 10"/>
          <p:cNvSpPr txBox="1">
            <a:spLocks noChangeArrowheads="1"/>
          </p:cNvSpPr>
          <p:nvPr/>
        </p:nvSpPr>
        <p:spPr bwMode="gray">
          <a:xfrm>
            <a:off x="1322388" y="1311499"/>
            <a:ext cx="327025" cy="579438"/>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1</a:t>
            </a:r>
          </a:p>
        </p:txBody>
      </p:sp>
      <p:grpSp>
        <p:nvGrpSpPr>
          <p:cNvPr id="6155" name="Group 11"/>
          <p:cNvGrpSpPr>
            <a:grpSpLocks/>
          </p:cNvGrpSpPr>
          <p:nvPr/>
        </p:nvGrpSpPr>
        <p:grpSpPr bwMode="auto">
          <a:xfrm>
            <a:off x="1276350" y="2183037"/>
            <a:ext cx="523875" cy="527050"/>
            <a:chOff x="1188" y="1705"/>
            <a:chExt cx="330" cy="332"/>
          </a:xfrm>
        </p:grpSpPr>
        <p:sp>
          <p:nvSpPr>
            <p:cNvPr id="6156" name="Oval 12"/>
            <p:cNvSpPr>
              <a:spLocks noChangeArrowheads="1"/>
            </p:cNvSpPr>
            <p:nvPr/>
          </p:nvSpPr>
          <p:spPr bwMode="gray">
            <a:xfrm>
              <a:off x="1188" y="1706"/>
              <a:ext cx="330" cy="331"/>
            </a:xfrm>
            <a:prstGeom prst="ellipse">
              <a:avLst/>
            </a:prstGeom>
            <a:solidFill>
              <a:schemeClr val="accent1"/>
            </a:solidFill>
            <a:ln w="9525">
              <a:noFill/>
              <a:round/>
              <a:headEnd/>
              <a:tailEnd/>
            </a:ln>
            <a:effectLst/>
          </p:spPr>
          <p:txBody>
            <a:bodyPr wrap="none" anchor="ctr"/>
            <a:lstStyle/>
            <a:p>
              <a:endParaRPr lang="en-US">
                <a:solidFill>
                  <a:schemeClr val="bg1">
                    <a:lumMod val="85000"/>
                  </a:schemeClr>
                </a:solidFill>
              </a:endParaRPr>
            </a:p>
          </p:txBody>
        </p:sp>
        <p:pic>
          <p:nvPicPr>
            <p:cNvPr id="6157" name="Picture 13" descr="drop"/>
            <p:cNvPicPr>
              <a:picLocks noChangeAspect="1" noChangeArrowheads="1"/>
            </p:cNvPicPr>
            <p:nvPr/>
          </p:nvPicPr>
          <p:blipFill>
            <a:blip r:embed="rId3" cstate="print"/>
            <a:srcRect/>
            <a:stretch>
              <a:fillRect/>
            </a:stretch>
          </p:blipFill>
          <p:spPr bwMode="gray">
            <a:xfrm>
              <a:off x="1190" y="1705"/>
              <a:ext cx="328" cy="329"/>
            </a:xfrm>
            <a:prstGeom prst="rect">
              <a:avLst/>
            </a:prstGeom>
            <a:noFill/>
          </p:spPr>
        </p:pic>
      </p:grpSp>
      <p:sp>
        <p:nvSpPr>
          <p:cNvPr id="6158" name="Text Box 14"/>
          <p:cNvSpPr txBox="1">
            <a:spLocks noChangeArrowheads="1"/>
          </p:cNvSpPr>
          <p:nvPr/>
        </p:nvSpPr>
        <p:spPr bwMode="gray">
          <a:xfrm>
            <a:off x="1327150" y="2151287"/>
            <a:ext cx="346075" cy="579437"/>
          </a:xfrm>
          <a:prstGeom prst="rect">
            <a:avLst/>
          </a:prstGeom>
          <a:noFill/>
          <a:ln w="9525">
            <a:noFill/>
            <a:miter lim="800000"/>
            <a:headEnd/>
            <a:tailEnd/>
          </a:ln>
          <a:effectLst/>
        </p:spPr>
        <p:txBody>
          <a:bodyPr>
            <a:spAutoFit/>
          </a:bodyPr>
          <a:lstStyle/>
          <a:p>
            <a:pPr algn="ctr">
              <a:spcBef>
                <a:spcPct val="50000"/>
              </a:spcBef>
            </a:pPr>
            <a:r>
              <a:rPr lang="en-US" sz="3200" b="1" i="1">
                <a:solidFill>
                  <a:schemeClr val="bg1">
                    <a:lumMod val="85000"/>
                  </a:schemeClr>
                </a:solidFill>
                <a:cs typeface="Arial" charset="0"/>
              </a:rPr>
              <a:t>2</a:t>
            </a:r>
          </a:p>
        </p:txBody>
      </p:sp>
      <p:grpSp>
        <p:nvGrpSpPr>
          <p:cNvPr id="6159" name="Group 15"/>
          <p:cNvGrpSpPr>
            <a:grpSpLocks/>
          </p:cNvGrpSpPr>
          <p:nvPr/>
        </p:nvGrpSpPr>
        <p:grpSpPr bwMode="auto">
          <a:xfrm>
            <a:off x="1276350" y="3021237"/>
            <a:ext cx="523875" cy="527050"/>
            <a:chOff x="1188" y="2112"/>
            <a:chExt cx="330" cy="332"/>
          </a:xfrm>
        </p:grpSpPr>
        <p:sp>
          <p:nvSpPr>
            <p:cNvPr id="6160" name="Oval 16"/>
            <p:cNvSpPr>
              <a:spLocks noChangeArrowheads="1"/>
            </p:cNvSpPr>
            <p:nvPr/>
          </p:nvSpPr>
          <p:spPr bwMode="gray">
            <a:xfrm>
              <a:off x="1188" y="2113"/>
              <a:ext cx="330" cy="331"/>
            </a:xfrm>
            <a:prstGeom prst="ellipse">
              <a:avLst/>
            </a:prstGeom>
            <a:solidFill>
              <a:schemeClr val="hlink"/>
            </a:solidFill>
            <a:ln w="9525">
              <a:noFill/>
              <a:round/>
              <a:headEnd/>
              <a:tailEnd/>
            </a:ln>
            <a:effectLst/>
          </p:spPr>
          <p:txBody>
            <a:bodyPr wrap="none" anchor="ctr"/>
            <a:lstStyle/>
            <a:p>
              <a:endParaRPr lang="en-US">
                <a:solidFill>
                  <a:schemeClr val="bg1">
                    <a:lumMod val="85000"/>
                  </a:schemeClr>
                </a:solidFill>
              </a:endParaRPr>
            </a:p>
          </p:txBody>
        </p:sp>
        <p:pic>
          <p:nvPicPr>
            <p:cNvPr id="6161" name="Picture 17" descr="drop"/>
            <p:cNvPicPr>
              <a:picLocks noChangeAspect="1" noChangeArrowheads="1"/>
            </p:cNvPicPr>
            <p:nvPr/>
          </p:nvPicPr>
          <p:blipFill>
            <a:blip r:embed="rId3" cstate="print"/>
            <a:srcRect/>
            <a:stretch>
              <a:fillRect/>
            </a:stretch>
          </p:blipFill>
          <p:spPr bwMode="gray">
            <a:xfrm>
              <a:off x="1190" y="2112"/>
              <a:ext cx="328" cy="329"/>
            </a:xfrm>
            <a:prstGeom prst="rect">
              <a:avLst/>
            </a:prstGeom>
            <a:noFill/>
          </p:spPr>
        </p:pic>
      </p:grpSp>
      <p:sp>
        <p:nvSpPr>
          <p:cNvPr id="6162" name="Text Box 18"/>
          <p:cNvSpPr txBox="1">
            <a:spLocks noChangeArrowheads="1"/>
          </p:cNvSpPr>
          <p:nvPr/>
        </p:nvSpPr>
        <p:spPr bwMode="gray">
          <a:xfrm>
            <a:off x="1330325" y="2989487"/>
            <a:ext cx="3143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chemeClr val="bg1">
                    <a:lumMod val="85000"/>
                  </a:schemeClr>
                </a:solidFill>
                <a:cs typeface="Arial" charset="0"/>
              </a:rPr>
              <a:t>3</a:t>
            </a:r>
            <a:endParaRPr lang="en-US" sz="3200" b="1" i="1">
              <a:solidFill>
                <a:schemeClr val="bg1">
                  <a:lumMod val="85000"/>
                </a:schemeClr>
              </a:solidFill>
              <a:cs typeface="Arial" charset="0"/>
            </a:endParaRPr>
          </a:p>
        </p:txBody>
      </p:sp>
      <p:grpSp>
        <p:nvGrpSpPr>
          <p:cNvPr id="6163" name="Group 19"/>
          <p:cNvGrpSpPr>
            <a:grpSpLocks/>
          </p:cNvGrpSpPr>
          <p:nvPr/>
        </p:nvGrpSpPr>
        <p:grpSpPr bwMode="auto">
          <a:xfrm>
            <a:off x="1276350" y="3859437"/>
            <a:ext cx="523875" cy="527050"/>
            <a:chOff x="1188" y="2532"/>
            <a:chExt cx="330" cy="332"/>
          </a:xfrm>
        </p:grpSpPr>
        <p:sp>
          <p:nvSpPr>
            <p:cNvPr id="6164" name="Oval 20"/>
            <p:cNvSpPr>
              <a:spLocks noChangeArrowheads="1"/>
            </p:cNvSpPr>
            <p:nvPr/>
          </p:nvSpPr>
          <p:spPr bwMode="gray">
            <a:xfrm>
              <a:off x="1188" y="2533"/>
              <a:ext cx="330" cy="331"/>
            </a:xfrm>
            <a:prstGeom prst="ellipse">
              <a:avLst/>
            </a:prstGeom>
            <a:solidFill>
              <a:schemeClr val="folHlink"/>
            </a:solidFill>
            <a:ln w="9525">
              <a:noFill/>
              <a:round/>
              <a:headEnd/>
              <a:tailEnd/>
            </a:ln>
            <a:effectLst/>
          </p:spPr>
          <p:txBody>
            <a:bodyPr wrap="none" anchor="ctr"/>
            <a:lstStyle/>
            <a:p>
              <a:endParaRPr lang="en-US"/>
            </a:p>
          </p:txBody>
        </p:sp>
        <p:pic>
          <p:nvPicPr>
            <p:cNvPr id="6165" name="Picture 21" descr="drop"/>
            <p:cNvPicPr>
              <a:picLocks noChangeAspect="1" noChangeArrowheads="1"/>
            </p:cNvPicPr>
            <p:nvPr/>
          </p:nvPicPr>
          <p:blipFill>
            <a:blip r:embed="rId3" cstate="print"/>
            <a:srcRect/>
            <a:stretch>
              <a:fillRect/>
            </a:stretch>
          </p:blipFill>
          <p:spPr bwMode="gray">
            <a:xfrm>
              <a:off x="1190" y="2532"/>
              <a:ext cx="328" cy="329"/>
            </a:xfrm>
            <a:prstGeom prst="rect">
              <a:avLst/>
            </a:prstGeom>
            <a:noFill/>
          </p:spPr>
        </p:pic>
      </p:grpSp>
      <p:sp>
        <p:nvSpPr>
          <p:cNvPr id="6166" name="Text Box 22"/>
          <p:cNvSpPr txBox="1">
            <a:spLocks noChangeArrowheads="1"/>
          </p:cNvSpPr>
          <p:nvPr/>
        </p:nvSpPr>
        <p:spPr bwMode="gray">
          <a:xfrm>
            <a:off x="1322388" y="3827687"/>
            <a:ext cx="327025" cy="579437"/>
          </a:xfrm>
          <a:prstGeom prst="rect">
            <a:avLst/>
          </a:prstGeom>
          <a:noFill/>
          <a:ln w="9525">
            <a:noFill/>
            <a:miter lim="800000"/>
            <a:headEnd/>
            <a:tailEnd/>
          </a:ln>
          <a:effectLst/>
        </p:spPr>
        <p:txBody>
          <a:bodyPr>
            <a:spAutoFit/>
          </a:bodyPr>
          <a:lstStyle/>
          <a:p>
            <a:pPr algn="ctr">
              <a:spcBef>
                <a:spcPct val="50000"/>
              </a:spcBef>
            </a:pPr>
            <a:r>
              <a:rPr lang="en-US" sz="3200" b="1" i="1" smtClean="0">
                <a:solidFill>
                  <a:srgbClr val="FFFFFF"/>
                </a:solidFill>
                <a:cs typeface="Arial" charset="0"/>
              </a:rPr>
              <a:t>4</a:t>
            </a:r>
            <a:endParaRPr lang="en-US" sz="3200" b="1" i="1">
              <a:solidFill>
                <a:srgbClr val="FFFFFF"/>
              </a:solidFill>
              <a:cs typeface="Arial" charset="0"/>
            </a:endParaRPr>
          </a:p>
        </p:txBody>
      </p:sp>
      <p:sp>
        <p:nvSpPr>
          <p:cNvPr id="6167" name="Text Box 23"/>
          <p:cNvSpPr txBox="1">
            <a:spLocks noChangeArrowheads="1"/>
          </p:cNvSpPr>
          <p:nvPr/>
        </p:nvSpPr>
        <p:spPr bwMode="gray">
          <a:xfrm>
            <a:off x="1851025" y="1381349"/>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solidFill>
                  <a:schemeClr val="bg1">
                    <a:lumMod val="85000"/>
                  </a:schemeClr>
                </a:solidFill>
                <a:cs typeface="Arial" charset="0"/>
              </a:rPr>
              <a:t>Giới</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thiệu</a:t>
            </a:r>
            <a:r>
              <a:rPr lang="en-US" sz="2400" b="1" smtClean="0">
                <a:solidFill>
                  <a:schemeClr val="bg1">
                    <a:lumMod val="85000"/>
                  </a:schemeClr>
                </a:solidFill>
                <a:cs typeface="Arial" charset="0"/>
              </a:rPr>
              <a:t> Scrum </a:t>
            </a:r>
            <a:endParaRPr lang="en-US" sz="2400" b="1">
              <a:solidFill>
                <a:schemeClr val="bg1">
                  <a:lumMod val="85000"/>
                </a:schemeClr>
              </a:solidFill>
              <a:cs typeface="Arial" charset="0"/>
            </a:endParaRPr>
          </a:p>
        </p:txBody>
      </p:sp>
      <p:sp>
        <p:nvSpPr>
          <p:cNvPr id="6168" name="Text Box 24"/>
          <p:cNvSpPr txBox="1">
            <a:spLocks noChangeArrowheads="1"/>
          </p:cNvSpPr>
          <p:nvPr/>
        </p:nvSpPr>
        <p:spPr bwMode="gray">
          <a:xfrm>
            <a:off x="1851025" y="22211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t>
            </a:r>
            <a:r>
              <a:rPr lang="en-US" sz="2400" b="1">
                <a:solidFill>
                  <a:schemeClr val="bg1">
                    <a:lumMod val="85000"/>
                  </a:schemeClr>
                </a:solidFill>
                <a:cs typeface="Arial" charset="0"/>
              </a:rPr>
              <a:t>&amp; </a:t>
            </a:r>
            <a:r>
              <a:rPr lang="en-US" sz="2400" b="1" smtClean="0">
                <a:solidFill>
                  <a:schemeClr val="bg1">
                    <a:lumMod val="85000"/>
                  </a:schemeClr>
                </a:solidFill>
                <a:cs typeface="Arial" charset="0"/>
              </a:rPr>
              <a:t>CMMI	  </a:t>
            </a:r>
            <a:endParaRPr lang="en-US" sz="2400" b="1">
              <a:solidFill>
                <a:schemeClr val="bg1">
                  <a:lumMod val="85000"/>
                </a:schemeClr>
              </a:solidFill>
              <a:cs typeface="Arial" charset="0"/>
            </a:endParaRPr>
          </a:p>
        </p:txBody>
      </p:sp>
      <p:sp>
        <p:nvSpPr>
          <p:cNvPr id="6169" name="Text Box 25"/>
          <p:cNvSpPr txBox="1">
            <a:spLocks noChangeArrowheads="1"/>
          </p:cNvSpPr>
          <p:nvPr/>
        </p:nvSpPr>
        <p:spPr bwMode="gray">
          <a:xfrm>
            <a:off x="1851025" y="3059337"/>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smtClean="0">
                <a:solidFill>
                  <a:schemeClr val="bg1">
                    <a:lumMod val="85000"/>
                  </a:schemeClr>
                </a:solidFill>
                <a:cs typeface="Arial" charset="0"/>
              </a:rPr>
              <a:t>Agile &amp; </a:t>
            </a:r>
            <a:r>
              <a:rPr lang="en-US" sz="2400" b="1" err="1" smtClean="0">
                <a:solidFill>
                  <a:schemeClr val="bg1">
                    <a:lumMod val="85000"/>
                  </a:schemeClr>
                </a:solidFill>
                <a:cs typeface="Arial" charset="0"/>
              </a:rPr>
              <a:t>Phương</a:t>
            </a:r>
            <a:r>
              <a:rPr lang="en-US" sz="2400" b="1">
                <a:solidFill>
                  <a:schemeClr val="bg1">
                    <a:lumMod val="85000"/>
                  </a:schemeClr>
                </a:solidFill>
                <a:cs typeface="Arial" charset="0"/>
              </a:rPr>
              <a:t> </a:t>
            </a:r>
            <a:r>
              <a:rPr lang="en-US" sz="2400" b="1" err="1" smtClean="0">
                <a:solidFill>
                  <a:schemeClr val="bg1">
                    <a:lumMod val="85000"/>
                  </a:schemeClr>
                </a:solidFill>
                <a:cs typeface="Arial" charset="0"/>
              </a:rPr>
              <a:t>pháp</a:t>
            </a:r>
            <a:r>
              <a:rPr lang="en-US" sz="2400" b="1" smtClean="0">
                <a:solidFill>
                  <a:schemeClr val="bg1">
                    <a:lumMod val="85000"/>
                  </a:schemeClr>
                </a:solidFill>
                <a:cs typeface="Arial" charset="0"/>
              </a:rPr>
              <a:t> </a:t>
            </a:r>
            <a:r>
              <a:rPr lang="en-US" sz="2400" b="1" err="1" smtClean="0">
                <a:solidFill>
                  <a:schemeClr val="bg1">
                    <a:lumMod val="85000"/>
                  </a:schemeClr>
                </a:solidFill>
                <a:cs typeface="Arial" charset="0"/>
              </a:rPr>
              <a:t>khác</a:t>
            </a:r>
            <a:endParaRPr lang="en-US" sz="2400" b="1">
              <a:solidFill>
                <a:schemeClr val="bg1">
                  <a:lumMod val="85000"/>
                </a:schemeClr>
              </a:solidFill>
              <a:cs typeface="Arial" charset="0"/>
            </a:endParaRPr>
          </a:p>
        </p:txBody>
      </p:sp>
      <p:sp>
        <p:nvSpPr>
          <p:cNvPr id="6170" name="Text Box 26"/>
          <p:cNvSpPr txBox="1">
            <a:spLocks noChangeArrowheads="1"/>
          </p:cNvSpPr>
          <p:nvPr/>
        </p:nvSpPr>
        <p:spPr bwMode="gray">
          <a:xfrm>
            <a:off x="1851025" y="3899124"/>
            <a:ext cx="4368800" cy="457200"/>
          </a:xfrm>
          <a:prstGeom prst="rect">
            <a:avLst/>
          </a:prstGeom>
          <a:noFill/>
          <a:ln w="9525">
            <a:noFill/>
            <a:miter lim="800000"/>
            <a:headEnd/>
            <a:tailEnd/>
          </a:ln>
          <a:effectLst/>
        </p:spPr>
        <p:txBody>
          <a:bodyPr>
            <a:spAutoFit/>
          </a:bodyPr>
          <a:lstStyle/>
          <a:p>
            <a:pPr marL="457200" indent="-457200">
              <a:spcBef>
                <a:spcPct val="50000"/>
              </a:spcBef>
              <a:buClr>
                <a:schemeClr val="tx1"/>
              </a:buClr>
            </a:pPr>
            <a:r>
              <a:rPr lang="en-US" sz="2400" b="1" err="1" smtClean="0">
                <a:cs typeface="Arial" charset="0"/>
              </a:rPr>
              <a:t>Tổng</a:t>
            </a:r>
            <a:r>
              <a:rPr lang="en-US" sz="2400" b="1" smtClean="0">
                <a:cs typeface="Arial" charset="0"/>
              </a:rPr>
              <a:t> </a:t>
            </a:r>
            <a:r>
              <a:rPr lang="en-US" sz="2400" b="1" err="1" smtClean="0">
                <a:cs typeface="Arial" charset="0"/>
              </a:rPr>
              <a:t>kết</a:t>
            </a:r>
            <a:r>
              <a:rPr lang="en-US" sz="2400" b="1" smtClean="0">
                <a:cs typeface="Arial" charset="0"/>
              </a:rPr>
              <a:t> &amp; </a:t>
            </a:r>
            <a:r>
              <a:rPr lang="en-US" sz="2400" b="1" err="1" smtClean="0">
                <a:cs typeface="Arial" charset="0"/>
              </a:rPr>
              <a:t>Trả</a:t>
            </a:r>
            <a:r>
              <a:rPr lang="en-US" sz="2400" b="1" smtClean="0">
                <a:cs typeface="Arial" charset="0"/>
              </a:rPr>
              <a:t> </a:t>
            </a:r>
            <a:r>
              <a:rPr lang="en-US" sz="2400" b="1" err="1" smtClean="0">
                <a:cs typeface="Arial" charset="0"/>
              </a:rPr>
              <a:t>lời</a:t>
            </a:r>
            <a:r>
              <a:rPr lang="en-US" sz="2400" b="1" smtClean="0">
                <a:cs typeface="Arial" charset="0"/>
              </a:rPr>
              <a:t> </a:t>
            </a:r>
            <a:r>
              <a:rPr lang="en-US" sz="2400" b="1" err="1" smtClean="0">
                <a:cs typeface="Arial" charset="0"/>
              </a:rPr>
              <a:t>câu</a:t>
            </a:r>
            <a:r>
              <a:rPr lang="en-US" sz="2400" b="1" smtClean="0">
                <a:cs typeface="Arial" charset="0"/>
              </a:rPr>
              <a:t> </a:t>
            </a:r>
            <a:r>
              <a:rPr lang="en-US" sz="2400" b="1" err="1" smtClean="0">
                <a:cs typeface="Arial" charset="0"/>
              </a:rPr>
              <a:t>hỏi</a:t>
            </a:r>
            <a:r>
              <a:rPr lang="en-US" sz="2400" b="1" smtClean="0">
                <a:cs typeface="Arial" charset="0"/>
              </a:rPr>
              <a:t>     </a:t>
            </a:r>
            <a:endParaRPr lang="en-US" sz="2400" b="1">
              <a:cs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283" y="3880175"/>
            <a:ext cx="3123809" cy="26031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2" name="TextBox 31"/>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sp>
        <p:nvSpPr>
          <p:cNvPr id="2" name="Slide Number Placeholder 1"/>
          <p:cNvSpPr>
            <a:spLocks noGrp="1"/>
          </p:cNvSpPr>
          <p:nvPr>
            <p:ph type="sldNum" sz="quarter" idx="12"/>
          </p:nvPr>
        </p:nvSpPr>
        <p:spPr/>
        <p:txBody>
          <a:bodyPr/>
          <a:lstStyle/>
          <a:p>
            <a:fld id="{4BE879B4-3D63-4B5D-BF95-051FD2421B56}" type="slidenum">
              <a:rPr lang="en-US" smtClean="0"/>
              <a:pPr/>
              <a:t>68</a:t>
            </a:fld>
            <a:endParaRPr lang="en-US"/>
          </a:p>
        </p:txBody>
      </p:sp>
    </p:spTree>
    <p:extLst>
      <p:ext uri="{BB962C8B-B14F-4D97-AF65-F5344CB8AC3E}">
        <p14:creationId xmlns:p14="http://schemas.microsoft.com/office/powerpoint/2010/main" val="20001064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F517310-A9A7-4BAE-B3C8-D6A4987C1819}" type="slidenum">
              <a:rPr lang="en-US" smtClean="0"/>
              <a:t>69</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500" y="59440"/>
            <a:ext cx="901520" cy="76282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5" name="TextBox 4"/>
          <p:cNvSpPr txBox="1"/>
          <p:nvPr/>
        </p:nvSpPr>
        <p:spPr>
          <a:xfrm>
            <a:off x="1249251" y="6519446"/>
            <a:ext cx="4612032" cy="338554"/>
          </a:xfrm>
          <a:prstGeom prst="rect">
            <a:avLst/>
          </a:prstGeom>
          <a:noFill/>
        </p:spPr>
        <p:txBody>
          <a:bodyPr wrap="none" rtlCol="0">
            <a:spAutoFit/>
          </a:bodyPr>
          <a:lstStyle/>
          <a:p>
            <a:r>
              <a:rPr lang="en-US" sz="1600" b="1">
                <a:solidFill>
                  <a:srgbClr val="00B0F0"/>
                </a:solidFill>
                <a:latin typeface="Gill Sans (Body)"/>
              </a:rPr>
              <a:t>GIỚI THIỆU PHƯƠNG PHÁP AGILE &amp; SCRUM</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52" y="440852"/>
            <a:ext cx="7279747" cy="5657694"/>
          </a:xfrm>
          <a:prstGeom prst="rect">
            <a:avLst/>
          </a:prstGeom>
        </p:spPr>
      </p:pic>
    </p:spTree>
    <p:extLst>
      <p:ext uri="{BB962C8B-B14F-4D97-AF65-F5344CB8AC3E}">
        <p14:creationId xmlns:p14="http://schemas.microsoft.com/office/powerpoint/2010/main" val="2772161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2846070" y="2423160"/>
            <a:ext cx="3726180" cy="2274570"/>
            <a:chOff x="0" y="0"/>
            <a:chExt cx="2608" cy="1592"/>
          </a:xfrm>
        </p:grpSpPr>
        <p:sp>
          <p:nvSpPr>
            <p:cNvPr id="2" name="AutoShape 3"/>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9958" name="Rectangle 5"/>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59"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60"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61" name="Rectangle 8"/>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62" name="Rectangle 9"/>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63" name="Rectangle 10"/>
            <p:cNvSpPr>
              <a:spLocks/>
            </p:cNvSpPr>
            <p:nvPr/>
          </p:nvSpPr>
          <p:spPr bwMode="auto">
            <a:xfrm>
              <a:off x="104" y="8"/>
              <a:ext cx="1640" cy="352"/>
            </a:xfrm>
            <a:prstGeom prst="rect">
              <a:avLst/>
            </a:prstGeom>
            <a:solidFill>
              <a:srgbClr val="B3B3B3"/>
            </a:solidFill>
            <a:ln>
              <a:noFill/>
            </a:ln>
            <a:extLs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Meetings</a:t>
              </a:r>
              <a:endParaRPr lang="en-US" altLang="en-US" sz="2880">
                <a:solidFill>
                  <a:srgbClr val="FFFFFF"/>
                </a:solidFill>
              </a:endParaRPr>
            </a:p>
          </p:txBody>
        </p:sp>
      </p:grpSp>
      <p:sp>
        <p:nvSpPr>
          <p:cNvPr id="22539" name="AutoShape 11"/>
          <p:cNvSpPr>
            <a:spLocks/>
          </p:cNvSpPr>
          <p:nvPr/>
        </p:nvSpPr>
        <p:spPr bwMode="auto">
          <a:xfrm>
            <a:off x="4606290" y="4594860"/>
            <a:ext cx="3714750" cy="1840230"/>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9941" name="Rectangle 13"/>
          <p:cNvSpPr>
            <a:spLocks/>
          </p:cNvSpPr>
          <p:nvPr/>
        </p:nvSpPr>
        <p:spPr bwMode="auto">
          <a:xfrm>
            <a:off x="5029200" y="4594860"/>
            <a:ext cx="1714500" cy="53721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42" name="AutoShape 14"/>
          <p:cNvSpPr>
            <a:spLocks/>
          </p:cNvSpPr>
          <p:nvPr/>
        </p:nvSpPr>
        <p:spPr bwMode="auto">
          <a:xfrm rot="10800000">
            <a:off x="6640830" y="4720590"/>
            <a:ext cx="445770" cy="41148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2147483647 h 21600"/>
              <a:gd name="T8" fmla="*/ 2147483647 w 21600"/>
              <a:gd name="T9" fmla="*/ 0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43" name="AutoShape 15"/>
          <p:cNvSpPr>
            <a:spLocks/>
          </p:cNvSpPr>
          <p:nvPr/>
        </p:nvSpPr>
        <p:spPr bwMode="auto">
          <a:xfrm>
            <a:off x="4594860" y="4594860"/>
            <a:ext cx="445770" cy="41148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2147483647 h 21600"/>
              <a:gd name="T8" fmla="*/ 2147483647 w 21600"/>
              <a:gd name="T9" fmla="*/ 0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44" name="Rectangle 16"/>
          <p:cNvSpPr>
            <a:spLocks/>
          </p:cNvSpPr>
          <p:nvPr/>
        </p:nvSpPr>
        <p:spPr bwMode="auto">
          <a:xfrm>
            <a:off x="4594860" y="4903470"/>
            <a:ext cx="560070" cy="22860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45" name="Rectangle 17"/>
          <p:cNvSpPr>
            <a:spLocks/>
          </p:cNvSpPr>
          <p:nvPr/>
        </p:nvSpPr>
        <p:spPr bwMode="auto">
          <a:xfrm>
            <a:off x="6526530" y="4594860"/>
            <a:ext cx="560070" cy="22860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46" name="Rectangle 18"/>
          <p:cNvSpPr>
            <a:spLocks/>
          </p:cNvSpPr>
          <p:nvPr/>
        </p:nvSpPr>
        <p:spPr bwMode="auto">
          <a:xfrm>
            <a:off x="4743450" y="4606290"/>
            <a:ext cx="190881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a:solidFill>
                  <a:srgbClr val="FFFFFF"/>
                </a:solidFill>
              </a:rPr>
              <a:t>Artifacts</a:t>
            </a:r>
          </a:p>
        </p:txBody>
      </p:sp>
      <p:grpSp>
        <p:nvGrpSpPr>
          <p:cNvPr id="39947" name="Group 19"/>
          <p:cNvGrpSpPr>
            <a:grpSpLocks/>
          </p:cNvGrpSpPr>
          <p:nvPr/>
        </p:nvGrpSpPr>
        <p:grpSpPr bwMode="auto">
          <a:xfrm>
            <a:off x="651510" y="971550"/>
            <a:ext cx="3726180" cy="1851660"/>
            <a:chOff x="0" y="0"/>
            <a:chExt cx="2608" cy="1264"/>
          </a:xfrm>
        </p:grpSpPr>
        <p:sp>
          <p:nvSpPr>
            <p:cNvPr id="22548" name="AutoShape 20"/>
            <p:cNvSpPr>
              <a:spLocks/>
            </p:cNvSpPr>
            <p:nvPr/>
          </p:nvSpPr>
          <p:spPr bwMode="auto">
            <a:xfrm>
              <a:off x="8" y="0"/>
              <a:ext cx="2600" cy="1264"/>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a:defRPr/>
              </a:pPr>
              <a:endParaRPr lang="en-US" sz="1620">
                <a:latin typeface="Gill Sans" charset="0"/>
                <a:ea typeface="ヒラギノ角ゴ Pro W3" charset="0"/>
                <a:cs typeface="ヒラギノ角ゴ Pro W3" charset="0"/>
                <a:sym typeface="Gill Sans" charset="0"/>
              </a:endParaRPr>
            </a:p>
          </p:txBody>
        </p:sp>
        <p:sp>
          <p:nvSpPr>
            <p:cNvPr id="39949" name="Rectangle 21"/>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rPr>
                <a:t>Product owner</a:t>
              </a:r>
            </a:p>
            <a:p>
              <a:pPr eaLnBrk="1" hangingPunct="1">
                <a:buClr>
                  <a:srgbClr val="FFFFFF"/>
                </a:buClr>
                <a:buSzPct val="125000"/>
                <a:buFont typeface="Gill Sans" pitchFamily="1" charset="0"/>
                <a:buChar char="•"/>
              </a:pPr>
              <a:r>
                <a:rPr lang="en-US" altLang="en-US" sz="2000" smtClean="0">
                  <a:solidFill>
                    <a:srgbClr val="FFFFFF"/>
                  </a:solidFill>
                </a:rPr>
                <a:t>Scrum Master</a:t>
              </a:r>
              <a:endParaRPr lang="en-US" altLang="en-US" sz="2000">
                <a:solidFill>
                  <a:srgbClr val="FFFFFF"/>
                </a:solidFill>
              </a:endParaRPr>
            </a:p>
            <a:p>
              <a:pPr eaLnBrk="1" hangingPunct="1">
                <a:buClr>
                  <a:srgbClr val="FFFFFF"/>
                </a:buClr>
                <a:buSzPct val="125000"/>
                <a:buFont typeface="Gill Sans" pitchFamily="1" charset="0"/>
                <a:buChar char="•"/>
              </a:pPr>
              <a:r>
                <a:rPr lang="en-US" altLang="en-US" sz="2000" smtClean="0">
                  <a:solidFill>
                    <a:srgbClr val="FFFFFF"/>
                  </a:solidFill>
                </a:rPr>
                <a:t>Nhóm Phát Triển</a:t>
              </a:r>
              <a:endParaRPr lang="en-US" altLang="en-US" sz="2000">
                <a:solidFill>
                  <a:srgbClr val="FFFFFF"/>
                </a:solidFill>
              </a:endParaRPr>
            </a:p>
          </p:txBody>
        </p:sp>
        <p:sp>
          <p:nvSpPr>
            <p:cNvPr id="39950" name="Rectangle 22"/>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51" name="AutoShape 23"/>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52" name="AutoShape 24"/>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620"/>
            </a:p>
          </p:txBody>
        </p:sp>
        <p:sp>
          <p:nvSpPr>
            <p:cNvPr id="39953" name="Rectangle 25"/>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54" name="Rectangle 26"/>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ctr" eaLnBrk="1" hangingPunct="1"/>
              <a:endParaRPr lang="en-US" altLang="en-US" sz="2880"/>
            </a:p>
          </p:txBody>
        </p:sp>
        <p:sp>
          <p:nvSpPr>
            <p:cNvPr id="39955" name="Rectangle 27"/>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en-US" sz="2880" smtClean="0">
                  <a:solidFill>
                    <a:srgbClr val="FFFFFF"/>
                  </a:solidFill>
                </a:rPr>
                <a:t>Roles</a:t>
              </a:r>
              <a:endParaRPr lang="en-US" altLang="en-US" sz="2880">
                <a:solidFill>
                  <a:srgbClr val="FFFFFF"/>
                </a:solidFill>
              </a:endParaRPr>
            </a:p>
          </p:txBody>
        </p:sp>
      </p:grpSp>
      <p:sp>
        <p:nvSpPr>
          <p:cNvPr id="30" name="TextBox 29"/>
          <p:cNvSpPr txBox="1"/>
          <p:nvPr/>
        </p:nvSpPr>
        <p:spPr>
          <a:xfrm>
            <a:off x="1457867" y="296205"/>
            <a:ext cx="3557384" cy="523220"/>
          </a:xfrm>
          <a:prstGeom prst="rect">
            <a:avLst/>
          </a:prstGeom>
          <a:noFill/>
        </p:spPr>
        <p:txBody>
          <a:bodyPr wrap="none" rtlCol="0">
            <a:spAutoFit/>
          </a:bodyPr>
          <a:lstStyle/>
          <a:p>
            <a:r>
              <a:rPr lang="en-US" sz="2800" b="1" smtClean="0">
                <a:solidFill>
                  <a:srgbClr val="00B0F0"/>
                </a:solidFill>
                <a:latin typeface="Gill Sans (Body)"/>
              </a:rPr>
              <a:t>KIẾN TRÚC SCRUM</a:t>
            </a:r>
            <a:endParaRPr lang="en-US" sz="2800" b="1">
              <a:solidFill>
                <a:srgbClr val="00B0F0"/>
              </a:solidFill>
              <a:latin typeface="Gill Sans (Body)"/>
            </a:endParaRPr>
          </a:p>
        </p:txBody>
      </p:sp>
      <p:sp>
        <p:nvSpPr>
          <p:cNvPr id="31" name="Rectangle 13"/>
          <p:cNvSpPr>
            <a:spLocks/>
          </p:cNvSpPr>
          <p:nvPr/>
        </p:nvSpPr>
        <p:spPr bwMode="auto">
          <a:xfrm>
            <a:off x="2937510" y="2956105"/>
            <a:ext cx="3589020" cy="151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latin typeface="Gill Sans"/>
              </a:rPr>
              <a:t>Sprint Planning Meeting</a:t>
            </a:r>
          </a:p>
          <a:p>
            <a:pPr eaLnBrk="1" hangingPunct="1">
              <a:buClr>
                <a:srgbClr val="FFFFFF"/>
              </a:buClr>
              <a:buSzPct val="125000"/>
              <a:buFont typeface="Gill Sans" pitchFamily="1" charset="0"/>
              <a:buChar char="•"/>
            </a:pPr>
            <a:r>
              <a:rPr lang="en-US" altLang="en-US" sz="2000">
                <a:solidFill>
                  <a:srgbClr val="FFFFFF"/>
                </a:solidFill>
                <a:latin typeface="Gill Sans"/>
              </a:rPr>
              <a:t>Daily Scrum</a:t>
            </a:r>
          </a:p>
          <a:p>
            <a:pPr eaLnBrk="1" hangingPunct="1">
              <a:buClr>
                <a:srgbClr val="FFFFFF"/>
              </a:buClr>
              <a:buSzPct val="125000"/>
              <a:buFont typeface="Gill Sans" pitchFamily="1" charset="0"/>
              <a:buChar char="•"/>
            </a:pPr>
            <a:r>
              <a:rPr lang="en-US" altLang="en-US" sz="2000">
                <a:solidFill>
                  <a:srgbClr val="FFFFFF"/>
                </a:solidFill>
                <a:latin typeface="Gill Sans"/>
              </a:rPr>
              <a:t>Sprint Review Meeting</a:t>
            </a:r>
          </a:p>
          <a:p>
            <a:pPr lvl="0" eaLnBrk="1" hangingPunct="1">
              <a:buClr>
                <a:srgbClr val="FFFFFF"/>
              </a:buClr>
              <a:buSzPct val="125000"/>
              <a:buFont typeface="Gill Sans" pitchFamily="1" charset="0"/>
              <a:buChar char="•"/>
            </a:pPr>
            <a:r>
              <a:rPr lang="en-US" sz="2000">
                <a:solidFill>
                  <a:schemeClr val="bg1"/>
                </a:solidFill>
                <a:latin typeface="Gill Sans"/>
              </a:rPr>
              <a:t>Sprint Retrospective Meeting</a:t>
            </a:r>
          </a:p>
          <a:p>
            <a:pPr eaLnBrk="1" hangingPunct="1">
              <a:buClr>
                <a:srgbClr val="FFFFFF"/>
              </a:buClr>
              <a:buSzPct val="125000"/>
              <a:buFont typeface="Gill Sans" pitchFamily="1" charset="0"/>
              <a:buChar char="•"/>
            </a:pPr>
            <a:r>
              <a:rPr lang="en-US" sz="2000">
                <a:solidFill>
                  <a:schemeClr val="bg1"/>
                </a:solidFill>
                <a:latin typeface="Gill Sans"/>
              </a:rPr>
              <a:t>Backlog Refinement Meeting</a:t>
            </a:r>
          </a:p>
        </p:txBody>
      </p:sp>
      <p:sp>
        <p:nvSpPr>
          <p:cNvPr id="32" name="Rectangle 22"/>
          <p:cNvSpPr>
            <a:spLocks/>
          </p:cNvSpPr>
          <p:nvPr/>
        </p:nvSpPr>
        <p:spPr bwMode="auto">
          <a:xfrm>
            <a:off x="4777740" y="5214011"/>
            <a:ext cx="339471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eaLnBrk="1" hangingPunct="1">
              <a:buClr>
                <a:srgbClr val="FFFFFF"/>
              </a:buClr>
              <a:buSzPct val="125000"/>
              <a:buFont typeface="Gill Sans" pitchFamily="1" charset="0"/>
              <a:buChar char="•"/>
            </a:pPr>
            <a:r>
              <a:rPr lang="en-US" altLang="en-US" sz="2000">
                <a:solidFill>
                  <a:srgbClr val="FFFFFF"/>
                </a:solidFill>
              </a:rPr>
              <a:t>Product backlog</a:t>
            </a:r>
          </a:p>
          <a:p>
            <a:pPr eaLnBrk="1" hangingPunct="1">
              <a:buClr>
                <a:srgbClr val="FFFFFF"/>
              </a:buClr>
              <a:buSzPct val="125000"/>
              <a:buFont typeface="Gill Sans" pitchFamily="1" charset="0"/>
              <a:buChar char="•"/>
            </a:pPr>
            <a:r>
              <a:rPr lang="en-US" altLang="en-US" sz="2000">
                <a:solidFill>
                  <a:srgbClr val="FFFFFF"/>
                </a:solidFill>
              </a:rPr>
              <a:t>Sprint backlog</a:t>
            </a:r>
          </a:p>
          <a:p>
            <a:pPr eaLnBrk="1" hangingPunct="1">
              <a:buClr>
                <a:srgbClr val="FFFFFF"/>
              </a:buClr>
              <a:buSzPct val="125000"/>
              <a:buFont typeface="Gill Sans" pitchFamily="1" charset="0"/>
              <a:buChar char="•"/>
            </a:pPr>
            <a:r>
              <a:rPr lang="en-US" altLang="en-US" sz="2000" err="1" smtClean="0">
                <a:solidFill>
                  <a:srgbClr val="FFFFFF"/>
                </a:solidFill>
              </a:rPr>
              <a:t>Biểu</a:t>
            </a:r>
            <a:r>
              <a:rPr lang="en-US" altLang="en-US" sz="2000" smtClean="0">
                <a:solidFill>
                  <a:srgbClr val="FFFFFF"/>
                </a:solidFill>
              </a:rPr>
              <a:t> </a:t>
            </a:r>
            <a:r>
              <a:rPr lang="en-US" altLang="en-US" sz="2000" err="1" smtClean="0">
                <a:solidFill>
                  <a:srgbClr val="FFFFFF"/>
                </a:solidFill>
              </a:rPr>
              <a:t>đồ</a:t>
            </a:r>
            <a:r>
              <a:rPr lang="en-US" altLang="en-US" sz="2000" smtClean="0">
                <a:solidFill>
                  <a:srgbClr val="FFFFFF"/>
                </a:solidFill>
              </a:rPr>
              <a:t> </a:t>
            </a:r>
            <a:r>
              <a:rPr lang="en-US" altLang="en-US" sz="2000" err="1" smtClean="0">
                <a:solidFill>
                  <a:srgbClr val="FFFFFF"/>
                </a:solidFill>
              </a:rPr>
              <a:t>Burndown</a:t>
            </a:r>
            <a:endParaRPr lang="en-US" altLang="en-US" sz="2000">
              <a:solidFill>
                <a:srgbClr val="FFFFFF"/>
              </a:solidFill>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34" name="TextBox 33"/>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sp>
        <p:nvSpPr>
          <p:cNvPr id="3" name="Slide Number Placeholder 2"/>
          <p:cNvSpPr>
            <a:spLocks noGrp="1"/>
          </p:cNvSpPr>
          <p:nvPr>
            <p:ph type="sldNum" sz="quarter" idx="12"/>
          </p:nvPr>
        </p:nvSpPr>
        <p:spPr/>
        <p:txBody>
          <a:bodyPr/>
          <a:lstStyle/>
          <a:p>
            <a:fld id="{6F517310-A9A7-4BAE-B3C8-D6A4987C1819}" type="slidenum">
              <a:rPr lang="en-US" smtClean="0"/>
              <a:t>7</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body" idx="1"/>
          </p:nvPr>
        </p:nvSpPr>
        <p:spPr>
          <a:xfrm>
            <a:off x="897899" y="1270814"/>
            <a:ext cx="8155948" cy="4351338"/>
          </a:xfrm>
        </p:spPr>
        <p:txBody>
          <a:bodyPr>
            <a:noAutofit/>
          </a:bodyPr>
          <a:lstStyle/>
          <a:p>
            <a:pPr algn="just">
              <a:lnSpc>
                <a:spcPct val="130000"/>
              </a:lnSpc>
            </a:pPr>
            <a:r>
              <a:rPr lang="en-US" altLang="en-US" sz="2200" err="1">
                <a:latin typeface="Gill Sans (Body)"/>
              </a:rPr>
              <a:t>Xác</a:t>
            </a:r>
            <a:r>
              <a:rPr lang="en-US" altLang="en-US" sz="2200">
                <a:latin typeface="Gill Sans (Body)"/>
              </a:rPr>
              <a:t> </a:t>
            </a:r>
            <a:r>
              <a:rPr lang="en-US" altLang="en-US" sz="2200" err="1">
                <a:latin typeface="Gill Sans (Body)"/>
              </a:rPr>
              <a:t>định</a:t>
            </a:r>
            <a:r>
              <a:rPr lang="en-US" altLang="en-US" sz="2200">
                <a:latin typeface="Gill Sans (Body)"/>
              </a:rPr>
              <a:t> </a:t>
            </a:r>
            <a:r>
              <a:rPr lang="en-US" altLang="en-US" sz="2200" err="1">
                <a:latin typeface="Gill Sans (Body)"/>
              </a:rPr>
              <a:t>tính</a:t>
            </a:r>
            <a:r>
              <a:rPr lang="en-US" altLang="en-US" sz="2200">
                <a:latin typeface="Gill Sans (Body)"/>
              </a:rPr>
              <a:t> </a:t>
            </a:r>
            <a:r>
              <a:rPr lang="en-US" altLang="en-US" sz="2200" err="1">
                <a:latin typeface="Gill Sans (Body)"/>
              </a:rPr>
              <a:t>năng</a:t>
            </a:r>
            <a:r>
              <a:rPr lang="en-US" altLang="en-US" sz="2200">
                <a:latin typeface="Gill Sans (Body)"/>
              </a:rPr>
              <a:t> </a:t>
            </a:r>
            <a:r>
              <a:rPr lang="en-US" altLang="en-US" sz="2200" err="1">
                <a:latin typeface="Gill Sans (Body)"/>
              </a:rPr>
              <a:t>của</a:t>
            </a:r>
            <a:r>
              <a:rPr lang="en-US" altLang="en-US" sz="2200">
                <a:latin typeface="Gill Sans (Body)"/>
              </a:rPr>
              <a:t> </a:t>
            </a:r>
            <a:r>
              <a:rPr lang="en-US" altLang="en-US" sz="2200" err="1">
                <a:latin typeface="Gill Sans (Body)"/>
              </a:rPr>
              <a:t>sản</a:t>
            </a:r>
            <a:r>
              <a:rPr lang="en-US" altLang="en-US" sz="2200">
                <a:latin typeface="Gill Sans (Body)"/>
              </a:rPr>
              <a:t> </a:t>
            </a:r>
            <a:r>
              <a:rPr lang="en-US" altLang="en-US" sz="2200" err="1" smtClean="0">
                <a:latin typeface="Gill Sans (Body)"/>
              </a:rPr>
              <a:t>phẩm</a:t>
            </a:r>
            <a:r>
              <a:rPr lang="en-US" altLang="en-US" sz="2200" smtClean="0">
                <a:latin typeface="Gill Sans (Body)"/>
              </a:rPr>
              <a:t> (</a:t>
            </a:r>
            <a:r>
              <a:rPr lang="en-US" altLang="en-US" sz="2200">
                <a:latin typeface="Gill Sans (Body)"/>
              </a:rPr>
              <a:t>P</a:t>
            </a:r>
            <a:r>
              <a:rPr lang="en-US" altLang="en-US" sz="2200" smtClean="0">
                <a:latin typeface="Gill Sans (Body)"/>
              </a:rPr>
              <a:t>roduct backlog)</a:t>
            </a:r>
            <a:endParaRPr lang="en-US" altLang="en-US" sz="2200">
              <a:latin typeface="Gill Sans (Body)"/>
            </a:endParaRPr>
          </a:p>
          <a:p>
            <a:pPr algn="just">
              <a:lnSpc>
                <a:spcPct val="130000"/>
              </a:lnSpc>
            </a:pPr>
            <a:r>
              <a:rPr lang="en-US" altLang="en-US" sz="2200" err="1">
                <a:latin typeface="Gill Sans (Body)"/>
              </a:rPr>
              <a:t>Quyết</a:t>
            </a:r>
            <a:r>
              <a:rPr lang="en-US" altLang="en-US" sz="2200">
                <a:latin typeface="Gill Sans (Body)"/>
              </a:rPr>
              <a:t> </a:t>
            </a:r>
            <a:r>
              <a:rPr lang="en-US" altLang="en-US" sz="2200" err="1">
                <a:latin typeface="Gill Sans (Body)"/>
              </a:rPr>
              <a:t>định</a:t>
            </a:r>
            <a:r>
              <a:rPr lang="en-US" altLang="en-US" sz="2200">
                <a:latin typeface="Gill Sans (Body)"/>
              </a:rPr>
              <a:t> </a:t>
            </a:r>
            <a:r>
              <a:rPr lang="en-US" altLang="en-US" sz="2200" err="1">
                <a:latin typeface="Gill Sans (Body)"/>
              </a:rPr>
              <a:t>ngày</a:t>
            </a:r>
            <a:r>
              <a:rPr lang="en-US" altLang="en-US" sz="2200">
                <a:latin typeface="Gill Sans (Body)"/>
              </a:rPr>
              <a:t> </a:t>
            </a:r>
            <a:r>
              <a:rPr lang="en-US" altLang="en-US" sz="2200" err="1">
                <a:latin typeface="Gill Sans (Body)"/>
              </a:rPr>
              <a:t>và</a:t>
            </a:r>
            <a:r>
              <a:rPr lang="en-US" altLang="en-US" sz="2200">
                <a:latin typeface="Gill Sans (Body)"/>
              </a:rPr>
              <a:t> </a:t>
            </a:r>
            <a:r>
              <a:rPr lang="en-US" altLang="en-US" sz="2200" err="1">
                <a:latin typeface="Gill Sans (Body)"/>
              </a:rPr>
              <a:t>nội</a:t>
            </a:r>
            <a:r>
              <a:rPr lang="en-US" altLang="en-US" sz="2200">
                <a:latin typeface="Gill Sans (Body)"/>
              </a:rPr>
              <a:t> dung </a:t>
            </a:r>
            <a:r>
              <a:rPr lang="en-US" altLang="en-US" sz="2200" err="1">
                <a:latin typeface="Gill Sans (Body)"/>
              </a:rPr>
              <a:t>cho</a:t>
            </a:r>
            <a:r>
              <a:rPr lang="en-US" altLang="en-US" sz="2200">
                <a:latin typeface="Gill Sans (Body)"/>
              </a:rPr>
              <a:t> </a:t>
            </a:r>
            <a:r>
              <a:rPr lang="en-US" altLang="en-US" sz="2200" err="1">
                <a:latin typeface="Gill Sans (Body)"/>
              </a:rPr>
              <a:t>mỗi</a:t>
            </a:r>
            <a:r>
              <a:rPr lang="en-US" altLang="en-US" sz="2200">
                <a:latin typeface="Gill Sans (Body)"/>
              </a:rPr>
              <a:t> </a:t>
            </a:r>
            <a:r>
              <a:rPr lang="en-US" altLang="en-US" sz="2200" err="1">
                <a:latin typeface="Gill Sans (Body)"/>
              </a:rPr>
              <a:t>lần</a:t>
            </a:r>
            <a:r>
              <a:rPr lang="en-US" altLang="en-US" sz="2200">
                <a:latin typeface="Gill Sans (Body)"/>
              </a:rPr>
              <a:t> </a:t>
            </a:r>
            <a:r>
              <a:rPr lang="en-US" altLang="en-US" sz="2200" err="1">
                <a:latin typeface="Gill Sans (Body)"/>
              </a:rPr>
              <a:t>phát</a:t>
            </a:r>
            <a:r>
              <a:rPr lang="en-US" altLang="en-US" sz="2200">
                <a:latin typeface="Gill Sans (Body)"/>
              </a:rPr>
              <a:t> </a:t>
            </a:r>
            <a:r>
              <a:rPr lang="en-US" altLang="en-US" sz="2200" err="1">
                <a:latin typeface="Gill Sans (Body)"/>
              </a:rPr>
              <a:t>hành</a:t>
            </a:r>
            <a:endParaRPr lang="en-US" altLang="en-US" sz="2200">
              <a:latin typeface="Gill Sans (Body)"/>
            </a:endParaRPr>
          </a:p>
          <a:p>
            <a:pPr algn="just">
              <a:lnSpc>
                <a:spcPct val="130000"/>
              </a:lnSpc>
            </a:pPr>
            <a:r>
              <a:rPr lang="en-US" altLang="en-US" sz="2200" err="1">
                <a:latin typeface="Gill Sans (Body)"/>
              </a:rPr>
              <a:t>Chịu</a:t>
            </a:r>
            <a:r>
              <a:rPr lang="en-US" altLang="en-US" sz="2200">
                <a:latin typeface="Gill Sans (Body)"/>
              </a:rPr>
              <a:t> </a:t>
            </a:r>
            <a:r>
              <a:rPr lang="en-US" altLang="en-US" sz="2200" err="1">
                <a:latin typeface="Gill Sans (Body)"/>
              </a:rPr>
              <a:t>trách</a:t>
            </a:r>
            <a:r>
              <a:rPr lang="en-US" altLang="en-US" sz="2200">
                <a:latin typeface="Gill Sans (Body)"/>
              </a:rPr>
              <a:t> </a:t>
            </a:r>
            <a:r>
              <a:rPr lang="en-US" altLang="en-US" sz="2200" err="1">
                <a:latin typeface="Gill Sans (Body)"/>
              </a:rPr>
              <a:t>nhiệm</a:t>
            </a:r>
            <a:r>
              <a:rPr lang="en-US" altLang="en-US" sz="2200">
                <a:latin typeface="Gill Sans (Body)"/>
              </a:rPr>
              <a:t> </a:t>
            </a:r>
            <a:r>
              <a:rPr lang="en-US" altLang="en-US" sz="2200" err="1">
                <a:latin typeface="Gill Sans (Body)"/>
              </a:rPr>
              <a:t>về</a:t>
            </a:r>
            <a:r>
              <a:rPr lang="en-US" altLang="en-US" sz="2200">
                <a:latin typeface="Gill Sans (Body)"/>
              </a:rPr>
              <a:t> </a:t>
            </a:r>
            <a:r>
              <a:rPr lang="en-US" altLang="en-US" sz="2200" err="1">
                <a:latin typeface="Gill Sans (Body)"/>
              </a:rPr>
              <a:t>lợi</a:t>
            </a:r>
            <a:r>
              <a:rPr lang="en-US" altLang="en-US" sz="2200">
                <a:latin typeface="Gill Sans (Body)"/>
              </a:rPr>
              <a:t> </a:t>
            </a:r>
            <a:r>
              <a:rPr lang="en-US" altLang="en-US" sz="2200" err="1">
                <a:latin typeface="Gill Sans (Body)"/>
              </a:rPr>
              <a:t>nhuận</a:t>
            </a:r>
            <a:r>
              <a:rPr lang="en-US" altLang="en-US" sz="2200">
                <a:latin typeface="Gill Sans (Body)"/>
              </a:rPr>
              <a:t> </a:t>
            </a:r>
            <a:r>
              <a:rPr lang="en-US" altLang="en-US" sz="2200" err="1">
                <a:latin typeface="Gill Sans (Body)"/>
              </a:rPr>
              <a:t>của</a:t>
            </a:r>
            <a:r>
              <a:rPr lang="en-US" altLang="en-US" sz="2200">
                <a:latin typeface="Gill Sans (Body)"/>
              </a:rPr>
              <a:t> </a:t>
            </a:r>
            <a:r>
              <a:rPr lang="en-US" altLang="en-US" sz="2200" err="1">
                <a:latin typeface="Gill Sans (Body)"/>
              </a:rPr>
              <a:t>sản</a:t>
            </a:r>
            <a:r>
              <a:rPr lang="en-US" altLang="en-US" sz="2200">
                <a:latin typeface="Gill Sans (Body)"/>
              </a:rPr>
              <a:t> </a:t>
            </a:r>
            <a:r>
              <a:rPr lang="en-US" altLang="en-US" sz="2200" err="1">
                <a:latin typeface="Gill Sans (Body)"/>
              </a:rPr>
              <a:t>phẩm</a:t>
            </a:r>
            <a:r>
              <a:rPr lang="en-US" altLang="en-US" sz="2200">
                <a:latin typeface="Gill Sans (Body)"/>
              </a:rPr>
              <a:t> (ROI)</a:t>
            </a:r>
          </a:p>
          <a:p>
            <a:pPr algn="just">
              <a:lnSpc>
                <a:spcPct val="130000"/>
              </a:lnSpc>
            </a:pPr>
            <a:r>
              <a:rPr lang="en-US" altLang="en-US" sz="2200" err="1">
                <a:latin typeface="Gill Sans (Body)"/>
              </a:rPr>
              <a:t>Xác</a:t>
            </a:r>
            <a:r>
              <a:rPr lang="en-US" altLang="en-US" sz="2200">
                <a:latin typeface="Gill Sans (Body)"/>
              </a:rPr>
              <a:t> </a:t>
            </a:r>
            <a:r>
              <a:rPr lang="en-US" altLang="en-US" sz="2200" err="1">
                <a:latin typeface="Gill Sans (Body)"/>
              </a:rPr>
              <a:t>định</a:t>
            </a:r>
            <a:r>
              <a:rPr lang="en-US" altLang="en-US" sz="2200">
                <a:latin typeface="Gill Sans (Body)"/>
              </a:rPr>
              <a:t> </a:t>
            </a:r>
            <a:r>
              <a:rPr lang="en-US" altLang="en-US" sz="2200" err="1">
                <a:latin typeface="Gill Sans (Body)"/>
              </a:rPr>
              <a:t>độ</a:t>
            </a:r>
            <a:r>
              <a:rPr lang="en-US" altLang="en-US" sz="2200">
                <a:latin typeface="Gill Sans (Body)"/>
              </a:rPr>
              <a:t> </a:t>
            </a:r>
            <a:r>
              <a:rPr lang="en-US" altLang="en-US" sz="2200" err="1">
                <a:latin typeface="Gill Sans (Body)"/>
              </a:rPr>
              <a:t>ưu</a:t>
            </a:r>
            <a:r>
              <a:rPr lang="en-US" altLang="en-US" sz="2200">
                <a:latin typeface="Gill Sans (Body)"/>
              </a:rPr>
              <a:t> </a:t>
            </a:r>
            <a:r>
              <a:rPr lang="en-US" altLang="en-US" sz="2200" err="1">
                <a:latin typeface="Gill Sans (Body)"/>
              </a:rPr>
              <a:t>tiên</a:t>
            </a:r>
            <a:r>
              <a:rPr lang="en-US" altLang="en-US" sz="2200">
                <a:latin typeface="Gill Sans (Body)"/>
              </a:rPr>
              <a:t> </a:t>
            </a:r>
            <a:r>
              <a:rPr lang="en-US" altLang="en-US" sz="2200" err="1">
                <a:latin typeface="Gill Sans (Body)"/>
              </a:rPr>
              <a:t>cho</a:t>
            </a:r>
            <a:r>
              <a:rPr lang="en-US" altLang="en-US" sz="2200">
                <a:latin typeface="Gill Sans (Body)"/>
              </a:rPr>
              <a:t> </a:t>
            </a:r>
            <a:r>
              <a:rPr lang="en-US" altLang="en-US" sz="2200" err="1">
                <a:latin typeface="Gill Sans (Body)"/>
              </a:rPr>
              <a:t>các</a:t>
            </a:r>
            <a:r>
              <a:rPr lang="en-US" altLang="en-US" sz="2200">
                <a:latin typeface="Gill Sans (Body)"/>
              </a:rPr>
              <a:t> </a:t>
            </a:r>
            <a:r>
              <a:rPr lang="en-US" altLang="en-US" sz="2200" err="1">
                <a:latin typeface="Gill Sans (Body)"/>
              </a:rPr>
              <a:t>chức</a:t>
            </a:r>
            <a:r>
              <a:rPr lang="en-US" altLang="en-US" sz="2200">
                <a:latin typeface="Gill Sans (Body)"/>
              </a:rPr>
              <a:t> </a:t>
            </a:r>
            <a:r>
              <a:rPr lang="en-US" altLang="en-US" sz="2200" err="1">
                <a:latin typeface="Gill Sans (Body)"/>
              </a:rPr>
              <a:t>năng</a:t>
            </a:r>
            <a:r>
              <a:rPr lang="en-US" altLang="en-US" sz="2200">
                <a:latin typeface="Gill Sans (Body)"/>
              </a:rPr>
              <a:t> </a:t>
            </a:r>
            <a:r>
              <a:rPr lang="en-US" altLang="en-US" sz="2200" err="1">
                <a:latin typeface="Gill Sans (Body)"/>
              </a:rPr>
              <a:t>dựa</a:t>
            </a:r>
            <a:r>
              <a:rPr lang="en-US" altLang="en-US" sz="2200">
                <a:latin typeface="Gill Sans (Body)"/>
              </a:rPr>
              <a:t> </a:t>
            </a:r>
            <a:r>
              <a:rPr lang="en-US" altLang="en-US" sz="2200" err="1">
                <a:latin typeface="Gill Sans (Body)"/>
              </a:rPr>
              <a:t>trên</a:t>
            </a:r>
            <a:r>
              <a:rPr lang="en-US" altLang="en-US" sz="2200">
                <a:latin typeface="Gill Sans (Body)"/>
              </a:rPr>
              <a:t> </a:t>
            </a:r>
            <a:r>
              <a:rPr lang="en-US" altLang="en-US" sz="2200" err="1">
                <a:latin typeface="Gill Sans (Body)"/>
              </a:rPr>
              <a:t>số</a:t>
            </a:r>
            <a:r>
              <a:rPr lang="en-US" altLang="en-US" sz="2200">
                <a:latin typeface="Gill Sans (Body)"/>
              </a:rPr>
              <a:t> </a:t>
            </a:r>
            <a:r>
              <a:rPr lang="en-US" altLang="en-US" sz="2200" err="1">
                <a:latin typeface="Gill Sans (Body)"/>
              </a:rPr>
              <a:t>liệu</a:t>
            </a:r>
            <a:r>
              <a:rPr lang="en-US" altLang="en-US" sz="2200">
                <a:latin typeface="Gill Sans (Body)"/>
              </a:rPr>
              <a:t> </a:t>
            </a:r>
            <a:r>
              <a:rPr lang="en-US" altLang="en-US" sz="2200" err="1">
                <a:latin typeface="Gill Sans (Body)"/>
              </a:rPr>
              <a:t>thị</a:t>
            </a:r>
            <a:r>
              <a:rPr lang="en-US" altLang="en-US" sz="2200">
                <a:latin typeface="Gill Sans (Body)"/>
              </a:rPr>
              <a:t> </a:t>
            </a:r>
            <a:r>
              <a:rPr lang="en-US" altLang="en-US" sz="2200" err="1">
                <a:latin typeface="Gill Sans (Body)"/>
              </a:rPr>
              <a:t>trường</a:t>
            </a:r>
            <a:r>
              <a:rPr lang="en-US" altLang="en-US" sz="2200">
                <a:latin typeface="Gill Sans (Body)"/>
              </a:rPr>
              <a:t>  </a:t>
            </a:r>
          </a:p>
          <a:p>
            <a:pPr algn="just">
              <a:lnSpc>
                <a:spcPct val="130000"/>
              </a:lnSpc>
            </a:pPr>
            <a:r>
              <a:rPr lang="en-US" altLang="en-US" sz="2200" err="1">
                <a:latin typeface="Gill Sans (Body)"/>
              </a:rPr>
              <a:t>Thay</a:t>
            </a:r>
            <a:r>
              <a:rPr lang="en-US" altLang="en-US" sz="2200">
                <a:latin typeface="Gill Sans (Body)"/>
              </a:rPr>
              <a:t> </a:t>
            </a:r>
            <a:r>
              <a:rPr lang="en-US" altLang="en-US" sz="2200" err="1">
                <a:latin typeface="Gill Sans (Body)"/>
              </a:rPr>
              <a:t>đổi</a:t>
            </a:r>
            <a:r>
              <a:rPr lang="en-US" altLang="en-US" sz="2200">
                <a:latin typeface="Gill Sans (Body)"/>
              </a:rPr>
              <a:t> </a:t>
            </a:r>
            <a:r>
              <a:rPr lang="en-US" altLang="en-US" sz="2200" err="1">
                <a:latin typeface="Gill Sans (Body)"/>
              </a:rPr>
              <a:t>độ</a:t>
            </a:r>
            <a:r>
              <a:rPr lang="en-US" altLang="en-US" sz="2200">
                <a:latin typeface="Gill Sans (Body)"/>
              </a:rPr>
              <a:t> </a:t>
            </a:r>
            <a:r>
              <a:rPr lang="en-US" altLang="en-US" sz="2200" err="1">
                <a:latin typeface="Gill Sans (Body)"/>
              </a:rPr>
              <a:t>ưu</a:t>
            </a:r>
            <a:r>
              <a:rPr lang="en-US" altLang="en-US" sz="2200">
                <a:latin typeface="Gill Sans (Body)"/>
              </a:rPr>
              <a:t> </a:t>
            </a:r>
            <a:r>
              <a:rPr lang="en-US" altLang="en-US" sz="2200" err="1">
                <a:latin typeface="Gill Sans (Body)"/>
              </a:rPr>
              <a:t>tiên</a:t>
            </a:r>
            <a:r>
              <a:rPr lang="en-US" altLang="en-US" sz="2200">
                <a:latin typeface="Gill Sans (Body)"/>
              </a:rPr>
              <a:t> </a:t>
            </a:r>
            <a:r>
              <a:rPr lang="en-US" altLang="en-US" sz="2200" err="1">
                <a:latin typeface="Gill Sans (Body)"/>
              </a:rPr>
              <a:t>và</a:t>
            </a:r>
            <a:r>
              <a:rPr lang="en-US" altLang="en-US" sz="2200">
                <a:latin typeface="Gill Sans (Body)"/>
              </a:rPr>
              <a:t> </a:t>
            </a:r>
            <a:r>
              <a:rPr lang="en-US" altLang="en-US" sz="2200" err="1">
                <a:latin typeface="Gill Sans (Body)"/>
              </a:rPr>
              <a:t>chức</a:t>
            </a:r>
            <a:r>
              <a:rPr lang="en-US" altLang="en-US" sz="2200">
                <a:latin typeface="Gill Sans (Body)"/>
              </a:rPr>
              <a:t> </a:t>
            </a:r>
            <a:r>
              <a:rPr lang="en-US" altLang="en-US" sz="2200" err="1">
                <a:latin typeface="Gill Sans (Body)"/>
              </a:rPr>
              <a:t>năng</a:t>
            </a:r>
            <a:r>
              <a:rPr lang="en-US" altLang="en-US" sz="2200">
                <a:latin typeface="Gill Sans (Body)"/>
              </a:rPr>
              <a:t> </a:t>
            </a:r>
            <a:r>
              <a:rPr lang="en-US" altLang="en-US" sz="2200" err="1">
                <a:latin typeface="Gill Sans (Body)"/>
              </a:rPr>
              <a:t>cho</a:t>
            </a:r>
            <a:r>
              <a:rPr lang="en-US" altLang="en-US" sz="2200">
                <a:latin typeface="Gill Sans (Body)"/>
              </a:rPr>
              <a:t> </a:t>
            </a:r>
            <a:r>
              <a:rPr lang="en-US" altLang="en-US" sz="2200" err="1">
                <a:latin typeface="Gill Sans (Body)"/>
              </a:rPr>
              <a:t>mỗi</a:t>
            </a:r>
            <a:r>
              <a:rPr lang="en-US" altLang="en-US" sz="2200">
                <a:latin typeface="Gill Sans (Body)"/>
              </a:rPr>
              <a:t> </a:t>
            </a:r>
            <a:r>
              <a:rPr lang="en-US" altLang="en-US" sz="2200" err="1">
                <a:latin typeface="Gill Sans (Body)"/>
              </a:rPr>
              <a:t>lần</a:t>
            </a:r>
            <a:r>
              <a:rPr lang="en-US" altLang="en-US" sz="2200">
                <a:latin typeface="Gill Sans (Body)"/>
              </a:rPr>
              <a:t> </a:t>
            </a:r>
            <a:r>
              <a:rPr lang="en-US" altLang="en-US" sz="2200" err="1">
                <a:latin typeface="Gill Sans (Body)"/>
              </a:rPr>
              <a:t>lặp</a:t>
            </a:r>
            <a:r>
              <a:rPr lang="en-US" altLang="en-US" sz="2200">
                <a:latin typeface="Gill Sans (Body)"/>
              </a:rPr>
              <a:t> (</a:t>
            </a:r>
            <a:r>
              <a:rPr lang="en-US" altLang="en-US" sz="2200" err="1">
                <a:latin typeface="Gill Sans (Body)"/>
              </a:rPr>
              <a:t>nếu</a:t>
            </a:r>
            <a:r>
              <a:rPr lang="en-US" altLang="en-US" sz="2200">
                <a:latin typeface="Gill Sans (Body)"/>
              </a:rPr>
              <a:t> </a:t>
            </a:r>
            <a:r>
              <a:rPr lang="en-US" altLang="en-US" sz="2200" err="1">
                <a:latin typeface="Gill Sans (Body)"/>
              </a:rPr>
              <a:t>cần</a:t>
            </a:r>
            <a:r>
              <a:rPr lang="en-US" altLang="en-US" sz="2200">
                <a:latin typeface="Gill Sans (Body)"/>
              </a:rPr>
              <a:t>)  </a:t>
            </a:r>
          </a:p>
          <a:p>
            <a:pPr algn="just">
              <a:lnSpc>
                <a:spcPct val="130000"/>
              </a:lnSpc>
            </a:pPr>
            <a:r>
              <a:rPr lang="en-US" altLang="en-US" sz="2200" err="1">
                <a:latin typeface="Gill Sans (Body)"/>
              </a:rPr>
              <a:t>Chấp</a:t>
            </a:r>
            <a:r>
              <a:rPr lang="en-US" altLang="en-US" sz="2200">
                <a:latin typeface="Gill Sans (Body)"/>
              </a:rPr>
              <a:t> </a:t>
            </a:r>
            <a:r>
              <a:rPr lang="en-US" altLang="en-US" sz="2200" err="1">
                <a:latin typeface="Gill Sans (Body)"/>
              </a:rPr>
              <a:t>nhận</a:t>
            </a:r>
            <a:r>
              <a:rPr lang="en-US" altLang="en-US" sz="2200">
                <a:latin typeface="Gill Sans (Body)"/>
              </a:rPr>
              <a:t> hay </a:t>
            </a:r>
            <a:r>
              <a:rPr lang="en-US" altLang="en-US" sz="2200" err="1">
                <a:latin typeface="Gill Sans (Body)"/>
              </a:rPr>
              <a:t>loại</a:t>
            </a:r>
            <a:r>
              <a:rPr lang="en-US" altLang="en-US" sz="2200">
                <a:latin typeface="Gill Sans (Body)"/>
              </a:rPr>
              <a:t> </a:t>
            </a:r>
            <a:r>
              <a:rPr lang="en-US" altLang="en-US" sz="2200" err="1">
                <a:latin typeface="Gill Sans (Body)"/>
              </a:rPr>
              <a:t>bỏ</a:t>
            </a:r>
            <a:r>
              <a:rPr lang="en-US" altLang="en-US" sz="2200">
                <a:latin typeface="Gill Sans (Body)"/>
              </a:rPr>
              <a:t> </a:t>
            </a:r>
            <a:r>
              <a:rPr lang="en-US" altLang="en-US" sz="2200" err="1">
                <a:latin typeface="Gill Sans (Body)"/>
              </a:rPr>
              <a:t>kết</a:t>
            </a:r>
            <a:r>
              <a:rPr lang="en-US" altLang="en-US" sz="2200">
                <a:latin typeface="Gill Sans (Body)"/>
              </a:rPr>
              <a:t> </a:t>
            </a:r>
            <a:r>
              <a:rPr lang="en-US" altLang="en-US" sz="2200" err="1">
                <a:latin typeface="Gill Sans (Body)"/>
              </a:rPr>
              <a:t>quả</a:t>
            </a:r>
            <a:r>
              <a:rPr lang="en-US" altLang="en-US" sz="2200">
                <a:latin typeface="Gill Sans (Body)"/>
              </a:rPr>
              <a:t> </a:t>
            </a:r>
            <a:r>
              <a:rPr lang="en-US" altLang="en-US" sz="2200" err="1">
                <a:latin typeface="Gill Sans (Body)"/>
              </a:rPr>
              <a:t>công</a:t>
            </a:r>
            <a:r>
              <a:rPr lang="en-US" altLang="en-US" sz="2200">
                <a:latin typeface="Gill Sans (Body)"/>
              </a:rPr>
              <a:t> </a:t>
            </a:r>
            <a:r>
              <a:rPr lang="en-US" altLang="en-US" sz="2200" err="1" smtClean="0">
                <a:latin typeface="Gill Sans (Body)"/>
              </a:rPr>
              <a:t>việc</a:t>
            </a:r>
            <a:endParaRPr lang="en-US" altLang="en-US" sz="2200" smtClean="0">
              <a:latin typeface="Gill Sans (Body)"/>
            </a:endParaRPr>
          </a:p>
          <a:p>
            <a:pPr algn="just">
              <a:lnSpc>
                <a:spcPct val="130000"/>
              </a:lnSpc>
            </a:pPr>
            <a:r>
              <a:rPr lang="en-US" altLang="en-US" sz="2200" err="1" smtClean="0">
                <a:latin typeface="Gill Sans (Body)"/>
              </a:rPr>
              <a:t>Phải</a:t>
            </a:r>
            <a:r>
              <a:rPr lang="en-US" altLang="en-US" sz="2200" smtClean="0">
                <a:latin typeface="Gill Sans (Body)"/>
              </a:rPr>
              <a:t> </a:t>
            </a:r>
            <a:r>
              <a:rPr lang="en-US" altLang="en-US" sz="2200" err="1" smtClean="0">
                <a:latin typeface="Gill Sans (Body)"/>
              </a:rPr>
              <a:t>có</a:t>
            </a:r>
            <a:r>
              <a:rPr lang="en-US" altLang="en-US" sz="2200" smtClean="0">
                <a:latin typeface="Gill Sans (Body)"/>
              </a:rPr>
              <a:t> </a:t>
            </a:r>
            <a:r>
              <a:rPr lang="en-US" altLang="en-US" sz="2200" err="1" smtClean="0">
                <a:latin typeface="Gill Sans (Body)"/>
              </a:rPr>
              <a:t>tầm</a:t>
            </a:r>
            <a:r>
              <a:rPr lang="en-US" altLang="en-US" sz="2200" smtClean="0">
                <a:latin typeface="Gill Sans (Body)"/>
              </a:rPr>
              <a:t> </a:t>
            </a:r>
            <a:r>
              <a:rPr lang="en-US" altLang="en-US" sz="2200" err="1" smtClean="0">
                <a:latin typeface="Gill Sans (Body)"/>
              </a:rPr>
              <a:t>nhìn</a:t>
            </a:r>
            <a:r>
              <a:rPr lang="en-US" altLang="en-US" sz="2200" smtClean="0">
                <a:latin typeface="Gill Sans (Body)"/>
              </a:rPr>
              <a:t> </a:t>
            </a:r>
            <a:r>
              <a:rPr lang="en-US" altLang="en-US" sz="2200" err="1" smtClean="0">
                <a:latin typeface="Gill Sans (Body)"/>
              </a:rPr>
              <a:t>cho</a:t>
            </a:r>
            <a:r>
              <a:rPr lang="en-US" altLang="en-US" sz="2200" smtClean="0">
                <a:latin typeface="Gill Sans (Body)"/>
              </a:rPr>
              <a:t> </a:t>
            </a:r>
            <a:r>
              <a:rPr lang="en-US" altLang="en-US" sz="2200" err="1" smtClean="0">
                <a:latin typeface="Gill Sans (Body)"/>
              </a:rPr>
              <a:t>sản</a:t>
            </a:r>
            <a:r>
              <a:rPr lang="en-US" altLang="en-US" sz="2200" smtClean="0">
                <a:latin typeface="Gill Sans (Body)"/>
              </a:rPr>
              <a:t> </a:t>
            </a:r>
            <a:r>
              <a:rPr lang="en-US" altLang="en-US" sz="2200" err="1" smtClean="0">
                <a:latin typeface="Gill Sans (Body)"/>
              </a:rPr>
              <a:t>phẩm</a:t>
            </a:r>
            <a:endParaRPr lang="en-US" altLang="en-US" sz="2200">
              <a:latin typeface="Gill Sans (Body)"/>
            </a:endParaRPr>
          </a:p>
        </p:txBody>
      </p:sp>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973" y="4774903"/>
            <a:ext cx="2194560" cy="169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7" name="TextBox 6"/>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8</a:t>
            </a:fld>
            <a:endParaRPr lang="en-US"/>
          </a:p>
        </p:txBody>
      </p:sp>
      <p:sp>
        <p:nvSpPr>
          <p:cNvPr id="3" name="TextBox 2"/>
          <p:cNvSpPr txBox="1"/>
          <p:nvPr/>
        </p:nvSpPr>
        <p:spPr>
          <a:xfrm>
            <a:off x="897899" y="576406"/>
            <a:ext cx="4391695" cy="523220"/>
          </a:xfrm>
          <a:prstGeom prst="rect">
            <a:avLst/>
          </a:prstGeom>
          <a:noFill/>
        </p:spPr>
        <p:txBody>
          <a:bodyPr wrap="square" rtlCol="0">
            <a:spAutoFit/>
          </a:bodyPr>
          <a:lstStyle/>
          <a:p>
            <a:r>
              <a:rPr lang="en-US" sz="2800" b="1">
                <a:solidFill>
                  <a:srgbClr val="00B0F0"/>
                </a:solidFill>
                <a:latin typeface="Gill Sans (Body)"/>
                <a:sym typeface="Gill Sans" charset="0"/>
              </a:rPr>
              <a:t>Product owner</a:t>
            </a:r>
            <a:endParaRPr lang="en-US" sz="2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1000"/>
                                        <p:tgtEl>
                                          <p:spTgt spid="22531">
                                            <p:txEl>
                                              <p:pRg st="0" end="0"/>
                                            </p:txEl>
                                          </p:spTgt>
                                        </p:tgtEl>
                                      </p:cBhvr>
                                    </p:animEffect>
                                    <p:anim calcmode="lin" valueType="num">
                                      <p:cBhvr>
                                        <p:cTn id="8" dur="10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53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fade">
                                      <p:cBhvr>
                                        <p:cTn id="12" dur="1000"/>
                                        <p:tgtEl>
                                          <p:spTgt spid="22531">
                                            <p:txEl>
                                              <p:pRg st="1" end="1"/>
                                            </p:txEl>
                                          </p:spTgt>
                                        </p:tgtEl>
                                      </p:cBhvr>
                                    </p:animEffect>
                                    <p:anim calcmode="lin" valueType="num">
                                      <p:cBhvr>
                                        <p:cTn id="13" dur="10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53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fade">
                                      <p:cBhvr>
                                        <p:cTn id="17" dur="1000"/>
                                        <p:tgtEl>
                                          <p:spTgt spid="22531">
                                            <p:txEl>
                                              <p:pRg st="2" end="2"/>
                                            </p:txEl>
                                          </p:spTgt>
                                        </p:tgtEl>
                                      </p:cBhvr>
                                    </p:animEffect>
                                    <p:anim calcmode="lin" valueType="num">
                                      <p:cBhvr>
                                        <p:cTn id="18" dur="10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53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fade">
                                      <p:cBhvr>
                                        <p:cTn id="22" dur="1000"/>
                                        <p:tgtEl>
                                          <p:spTgt spid="22531">
                                            <p:txEl>
                                              <p:pRg st="3" end="3"/>
                                            </p:txEl>
                                          </p:spTgt>
                                        </p:tgtEl>
                                      </p:cBhvr>
                                    </p:animEffect>
                                    <p:anim calcmode="lin" valueType="num">
                                      <p:cBhvr>
                                        <p:cTn id="23" dur="10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253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fade">
                                      <p:cBhvr>
                                        <p:cTn id="27" dur="1000"/>
                                        <p:tgtEl>
                                          <p:spTgt spid="22531">
                                            <p:txEl>
                                              <p:pRg st="4" end="4"/>
                                            </p:txEl>
                                          </p:spTgt>
                                        </p:tgtEl>
                                      </p:cBhvr>
                                    </p:animEffect>
                                    <p:anim calcmode="lin" valueType="num">
                                      <p:cBhvr>
                                        <p:cTn id="28" dur="1000" fill="hold"/>
                                        <p:tgtEl>
                                          <p:spTgt spid="2253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253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531">
                                            <p:txEl>
                                              <p:pRg st="5" end="5"/>
                                            </p:txEl>
                                          </p:spTgt>
                                        </p:tgtEl>
                                        <p:attrNameLst>
                                          <p:attrName>style.visibility</p:attrName>
                                        </p:attrNameLst>
                                      </p:cBhvr>
                                      <p:to>
                                        <p:strVal val="visible"/>
                                      </p:to>
                                    </p:set>
                                    <p:animEffect transition="in" filter="fade">
                                      <p:cBhvr>
                                        <p:cTn id="32" dur="1000"/>
                                        <p:tgtEl>
                                          <p:spTgt spid="22531">
                                            <p:txEl>
                                              <p:pRg st="5" end="5"/>
                                            </p:txEl>
                                          </p:spTgt>
                                        </p:tgtEl>
                                      </p:cBhvr>
                                    </p:animEffect>
                                    <p:anim calcmode="lin" valueType="num">
                                      <p:cBhvr>
                                        <p:cTn id="33" dur="1000" fill="hold"/>
                                        <p:tgtEl>
                                          <p:spTgt spid="2253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253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531">
                                            <p:txEl>
                                              <p:pRg st="6" end="6"/>
                                            </p:txEl>
                                          </p:spTgt>
                                        </p:tgtEl>
                                        <p:attrNameLst>
                                          <p:attrName>style.visibility</p:attrName>
                                        </p:attrNameLst>
                                      </p:cBhvr>
                                      <p:to>
                                        <p:strVal val="visible"/>
                                      </p:to>
                                    </p:set>
                                    <p:animEffect transition="in" filter="fade">
                                      <p:cBhvr>
                                        <p:cTn id="37" dur="1000"/>
                                        <p:tgtEl>
                                          <p:spTgt spid="22531">
                                            <p:txEl>
                                              <p:pRg st="6" end="6"/>
                                            </p:txEl>
                                          </p:spTgt>
                                        </p:tgtEl>
                                      </p:cBhvr>
                                    </p:animEffect>
                                    <p:anim calcmode="lin" valueType="num">
                                      <p:cBhvr>
                                        <p:cTn id="38" dur="1000" fill="hold"/>
                                        <p:tgtEl>
                                          <p:spTgt spid="2253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25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628650" y="1575549"/>
            <a:ext cx="8515350" cy="4572000"/>
          </a:xfrm>
        </p:spPr>
        <p:txBody>
          <a:bodyPr>
            <a:normAutofit/>
          </a:bodyPr>
          <a:lstStyle/>
          <a:p>
            <a:pPr marL="628650" algn="just"/>
            <a:r>
              <a:rPr lang="en-US" altLang="en-US" sz="2400" err="1">
                <a:latin typeface="Gill Sans (Body)"/>
              </a:rPr>
              <a:t>Đại</a:t>
            </a:r>
            <a:r>
              <a:rPr lang="en-US" altLang="en-US" sz="2400">
                <a:latin typeface="Gill Sans (Body)"/>
              </a:rPr>
              <a:t> </a:t>
            </a:r>
            <a:r>
              <a:rPr lang="en-US" altLang="en-US" sz="2400" err="1">
                <a:latin typeface="Gill Sans (Body)"/>
              </a:rPr>
              <a:t>diện</a:t>
            </a:r>
            <a:r>
              <a:rPr lang="en-US" altLang="en-US" sz="2400">
                <a:latin typeface="Gill Sans (Body)"/>
              </a:rPr>
              <a:t> </a:t>
            </a:r>
            <a:r>
              <a:rPr lang="en-US" altLang="en-US" sz="2400" err="1">
                <a:latin typeface="Gill Sans (Body)"/>
              </a:rPr>
              <a:t>quản</a:t>
            </a:r>
            <a:r>
              <a:rPr lang="en-US" altLang="en-US" sz="2400">
                <a:latin typeface="Gill Sans (Body)"/>
              </a:rPr>
              <a:t> </a:t>
            </a:r>
            <a:r>
              <a:rPr lang="en-US" altLang="en-US" sz="2400" err="1">
                <a:latin typeface="Gill Sans (Body)"/>
              </a:rPr>
              <a:t>lý</a:t>
            </a:r>
            <a:r>
              <a:rPr lang="en-US" altLang="en-US" sz="2400">
                <a:latin typeface="Gill Sans (Body)"/>
              </a:rPr>
              <a:t> </a:t>
            </a:r>
            <a:r>
              <a:rPr lang="en-US" altLang="en-US" sz="2400" err="1">
                <a:latin typeface="Gill Sans (Body)"/>
              </a:rPr>
              <a:t>dự</a:t>
            </a:r>
            <a:r>
              <a:rPr lang="en-US" altLang="en-US" sz="2400">
                <a:latin typeface="Gill Sans (Body)"/>
              </a:rPr>
              <a:t> </a:t>
            </a:r>
            <a:r>
              <a:rPr lang="en-US" altLang="en-US" sz="2400" err="1">
                <a:latin typeface="Gill Sans (Body)"/>
              </a:rPr>
              <a:t>án</a:t>
            </a:r>
            <a:endParaRPr lang="en-US" altLang="en-US" sz="2400">
              <a:latin typeface="Gill Sans (Body)"/>
            </a:endParaRPr>
          </a:p>
          <a:p>
            <a:pPr marL="628650" algn="just">
              <a:spcBef>
                <a:spcPts val="990"/>
              </a:spcBef>
            </a:pPr>
            <a:r>
              <a:rPr lang="en-US" altLang="en-US" sz="2400" err="1">
                <a:latin typeface="Gill Sans (Body)"/>
              </a:rPr>
              <a:t>Chịu</a:t>
            </a:r>
            <a:r>
              <a:rPr lang="en-US" altLang="en-US" sz="2400">
                <a:latin typeface="Gill Sans (Body)"/>
              </a:rPr>
              <a:t> </a:t>
            </a:r>
            <a:r>
              <a:rPr lang="en-US" altLang="en-US" sz="2400" err="1">
                <a:latin typeface="Gill Sans (Body)"/>
              </a:rPr>
              <a:t>trác</a:t>
            </a:r>
            <a:r>
              <a:rPr lang="en-US" altLang="en-US" sz="2400">
                <a:latin typeface="Gill Sans (Body)"/>
              </a:rPr>
              <a:t> </a:t>
            </a:r>
            <a:r>
              <a:rPr lang="en-US" altLang="en-US" sz="2400" err="1">
                <a:latin typeface="Gill Sans (Body)"/>
              </a:rPr>
              <a:t>nhiệm</a:t>
            </a:r>
            <a:r>
              <a:rPr lang="en-US" altLang="en-US" sz="2400">
                <a:latin typeface="Gill Sans (Body)"/>
              </a:rPr>
              <a:t> </a:t>
            </a:r>
            <a:r>
              <a:rPr lang="en-US" altLang="en-US" sz="2400" err="1">
                <a:latin typeface="Gill Sans (Body)"/>
              </a:rPr>
              <a:t>đưa</a:t>
            </a:r>
            <a:r>
              <a:rPr lang="en-US" altLang="en-US" sz="2400">
                <a:latin typeface="Gill Sans (Body)"/>
              </a:rPr>
              <a:t> </a:t>
            </a:r>
            <a:r>
              <a:rPr lang="en-US" altLang="en-US" sz="2400" err="1">
                <a:latin typeface="Gill Sans (Body)"/>
              </a:rPr>
              <a:t>ra</a:t>
            </a:r>
            <a:r>
              <a:rPr lang="en-US" altLang="en-US" sz="2400">
                <a:latin typeface="Gill Sans (Body)"/>
              </a:rPr>
              <a:t> </a:t>
            </a:r>
            <a:r>
              <a:rPr lang="en-US" altLang="en-US" sz="2400" err="1">
                <a:latin typeface="Gill Sans (Body)"/>
              </a:rPr>
              <a:t>các</a:t>
            </a:r>
            <a:r>
              <a:rPr lang="en-US" altLang="en-US" sz="2400">
                <a:latin typeface="Gill Sans (Body)"/>
              </a:rPr>
              <a:t> </a:t>
            </a:r>
            <a:r>
              <a:rPr lang="en-US" altLang="en-US" sz="2400" err="1">
                <a:latin typeface="Gill Sans (Body)"/>
              </a:rPr>
              <a:t>giá</a:t>
            </a:r>
            <a:r>
              <a:rPr lang="en-US" altLang="en-US" sz="2400">
                <a:latin typeface="Gill Sans (Body)"/>
              </a:rPr>
              <a:t> </a:t>
            </a:r>
            <a:r>
              <a:rPr lang="en-US" altLang="en-US" sz="2400" err="1">
                <a:latin typeface="Gill Sans (Body)"/>
              </a:rPr>
              <a:t>trị</a:t>
            </a:r>
            <a:r>
              <a:rPr lang="en-US" altLang="en-US" sz="2400">
                <a:latin typeface="Gill Sans (Body)"/>
              </a:rPr>
              <a:t> </a:t>
            </a:r>
            <a:endParaRPr lang="en-US" altLang="en-US" sz="2400" smtClean="0">
              <a:latin typeface="Gill Sans (Body)"/>
            </a:endParaRPr>
          </a:p>
          <a:p>
            <a:pPr marL="400050" indent="0" algn="just">
              <a:spcBef>
                <a:spcPts val="990"/>
              </a:spcBef>
              <a:buNone/>
            </a:pPr>
            <a:r>
              <a:rPr lang="en-US" altLang="en-US" sz="2400" smtClean="0">
                <a:latin typeface="Gill Sans (Body)"/>
              </a:rPr>
              <a:t>   </a:t>
            </a:r>
            <a:r>
              <a:rPr lang="en-US" altLang="en-US" sz="2400" err="1" smtClean="0">
                <a:latin typeface="Gill Sans (Body)"/>
              </a:rPr>
              <a:t>và</a:t>
            </a:r>
            <a:r>
              <a:rPr lang="en-US" altLang="en-US" sz="2400" smtClean="0">
                <a:latin typeface="Gill Sans (Body)"/>
              </a:rPr>
              <a:t> </a:t>
            </a:r>
            <a:r>
              <a:rPr lang="en-US" altLang="en-US" sz="2400" err="1">
                <a:latin typeface="Gill Sans (Body)"/>
              </a:rPr>
              <a:t>thực</a:t>
            </a:r>
            <a:r>
              <a:rPr lang="en-US" altLang="en-US" sz="2400">
                <a:latin typeface="Gill Sans (Body)"/>
              </a:rPr>
              <a:t> </a:t>
            </a:r>
            <a:r>
              <a:rPr lang="en-US" altLang="en-US" sz="2400" err="1">
                <a:latin typeface="Gill Sans (Body)"/>
              </a:rPr>
              <a:t>hành</a:t>
            </a:r>
            <a:r>
              <a:rPr lang="en-US" altLang="en-US" sz="2400">
                <a:latin typeface="Gill Sans (Body)"/>
              </a:rPr>
              <a:t> </a:t>
            </a:r>
            <a:r>
              <a:rPr lang="en-US" altLang="en-US" sz="2400" err="1">
                <a:latin typeface="Gill Sans (Body)"/>
              </a:rPr>
              <a:t>theo</a:t>
            </a:r>
            <a:r>
              <a:rPr lang="en-US" altLang="en-US" sz="2400">
                <a:latin typeface="Gill Sans (Body)"/>
              </a:rPr>
              <a:t> Scrum</a:t>
            </a:r>
          </a:p>
          <a:p>
            <a:pPr marL="628650" algn="just">
              <a:spcBef>
                <a:spcPts val="990"/>
              </a:spcBef>
            </a:pPr>
            <a:r>
              <a:rPr lang="en-US" altLang="en-US" sz="2400" err="1">
                <a:latin typeface="Gill Sans (Body)"/>
              </a:rPr>
              <a:t>Giải</a:t>
            </a:r>
            <a:r>
              <a:rPr lang="en-US" altLang="en-US" sz="2400">
                <a:latin typeface="Gill Sans (Body)"/>
              </a:rPr>
              <a:t> </a:t>
            </a:r>
            <a:r>
              <a:rPr lang="en-US" altLang="en-US" sz="2400" err="1">
                <a:latin typeface="Gill Sans (Body)"/>
              </a:rPr>
              <a:t>quyết</a:t>
            </a:r>
            <a:r>
              <a:rPr lang="en-US" altLang="en-US" sz="2400">
                <a:latin typeface="Gill Sans (Body)"/>
              </a:rPr>
              <a:t> </a:t>
            </a:r>
            <a:r>
              <a:rPr lang="en-US" altLang="en-US" sz="2400" err="1">
                <a:latin typeface="Gill Sans (Body)"/>
              </a:rPr>
              <a:t>các</a:t>
            </a:r>
            <a:r>
              <a:rPr lang="en-US" altLang="en-US" sz="2400">
                <a:latin typeface="Gill Sans (Body)"/>
              </a:rPr>
              <a:t> </a:t>
            </a:r>
            <a:r>
              <a:rPr lang="en-US" altLang="en-US" sz="2400" err="1">
                <a:latin typeface="Gill Sans (Body)"/>
              </a:rPr>
              <a:t>khó</a:t>
            </a:r>
            <a:r>
              <a:rPr lang="en-US" altLang="en-US" sz="2400">
                <a:latin typeface="Gill Sans (Body)"/>
              </a:rPr>
              <a:t> </a:t>
            </a:r>
            <a:r>
              <a:rPr lang="en-US" altLang="en-US" sz="2400" err="1">
                <a:latin typeface="Gill Sans (Body)"/>
              </a:rPr>
              <a:t>khăn</a:t>
            </a:r>
            <a:endParaRPr lang="en-US" altLang="en-US" sz="2400">
              <a:latin typeface="Gill Sans (Body)"/>
            </a:endParaRPr>
          </a:p>
          <a:p>
            <a:pPr marL="628650" algn="just">
              <a:spcBef>
                <a:spcPts val="990"/>
              </a:spcBef>
            </a:pPr>
            <a:r>
              <a:rPr lang="en-US" altLang="en-US" sz="2400" err="1">
                <a:latin typeface="Gill Sans (Body)"/>
              </a:rPr>
              <a:t>Bảo</a:t>
            </a:r>
            <a:r>
              <a:rPr lang="en-US" altLang="en-US" sz="2400">
                <a:latin typeface="Gill Sans (Body)"/>
              </a:rPr>
              <a:t> </a:t>
            </a:r>
            <a:r>
              <a:rPr lang="en-US" altLang="en-US" sz="2400" err="1">
                <a:latin typeface="Gill Sans (Body)"/>
              </a:rPr>
              <a:t>đảm</a:t>
            </a:r>
            <a:r>
              <a:rPr lang="en-US" altLang="en-US" sz="2400">
                <a:latin typeface="Gill Sans (Body)"/>
              </a:rPr>
              <a:t> </a:t>
            </a:r>
            <a:r>
              <a:rPr lang="en-US" altLang="en-US" sz="2400" err="1">
                <a:latin typeface="Gill Sans (Body)"/>
              </a:rPr>
              <a:t>nhóm</a:t>
            </a:r>
            <a:r>
              <a:rPr lang="en-US" altLang="en-US" sz="2400">
                <a:latin typeface="Gill Sans (Body)"/>
              </a:rPr>
              <a:t> </a:t>
            </a:r>
            <a:r>
              <a:rPr lang="en-US" altLang="en-US" sz="2400" err="1">
                <a:latin typeface="Gill Sans (Body)"/>
              </a:rPr>
              <a:t>hoạt</a:t>
            </a:r>
            <a:r>
              <a:rPr lang="en-US" altLang="en-US" sz="2400">
                <a:latin typeface="Gill Sans (Body)"/>
              </a:rPr>
              <a:t> </a:t>
            </a:r>
            <a:r>
              <a:rPr lang="en-US" altLang="en-US" sz="2400" err="1">
                <a:latin typeface="Gill Sans (Body)"/>
              </a:rPr>
              <a:t>động</a:t>
            </a:r>
            <a:r>
              <a:rPr lang="en-US" altLang="en-US" sz="2400">
                <a:latin typeface="Gill Sans (Body)"/>
              </a:rPr>
              <a:t> </a:t>
            </a:r>
            <a:r>
              <a:rPr lang="en-US" altLang="en-US" sz="2400" err="1">
                <a:latin typeface="Gill Sans (Body)"/>
              </a:rPr>
              <a:t>hết</a:t>
            </a:r>
            <a:r>
              <a:rPr lang="en-US" altLang="en-US" sz="2400">
                <a:latin typeface="Gill Sans (Body)"/>
              </a:rPr>
              <a:t> </a:t>
            </a:r>
            <a:r>
              <a:rPr lang="en-US" altLang="en-US" sz="2400" err="1">
                <a:latin typeface="Gill Sans (Body)"/>
              </a:rPr>
              <a:t>công</a:t>
            </a:r>
            <a:r>
              <a:rPr lang="en-US" altLang="en-US" sz="2400">
                <a:latin typeface="Gill Sans (Body)"/>
              </a:rPr>
              <a:t> </a:t>
            </a:r>
            <a:r>
              <a:rPr lang="en-US" altLang="en-US" sz="2400" err="1">
                <a:latin typeface="Gill Sans (Body)"/>
              </a:rPr>
              <a:t>suất</a:t>
            </a:r>
            <a:r>
              <a:rPr lang="en-US" altLang="en-US" sz="2400">
                <a:latin typeface="Gill Sans (Body)"/>
              </a:rPr>
              <a:t> </a:t>
            </a:r>
            <a:r>
              <a:rPr lang="en-US" altLang="en-US" sz="2400" err="1">
                <a:latin typeface="Gill Sans (Body)"/>
              </a:rPr>
              <a:t>và</a:t>
            </a:r>
            <a:r>
              <a:rPr lang="en-US" altLang="en-US" sz="2400">
                <a:latin typeface="Gill Sans (Body)"/>
              </a:rPr>
              <a:t> </a:t>
            </a:r>
            <a:r>
              <a:rPr lang="en-US" altLang="en-US" sz="2400" err="1">
                <a:latin typeface="Gill Sans (Body)"/>
              </a:rPr>
              <a:t>hiệu</a:t>
            </a:r>
            <a:r>
              <a:rPr lang="en-US" altLang="en-US" sz="2400">
                <a:latin typeface="Gill Sans (Body)"/>
              </a:rPr>
              <a:t> </a:t>
            </a:r>
            <a:r>
              <a:rPr lang="en-US" altLang="en-US" sz="2400" err="1">
                <a:latin typeface="Gill Sans (Body)"/>
              </a:rPr>
              <a:t>quả</a:t>
            </a:r>
            <a:endParaRPr lang="en-US" altLang="en-US" sz="2400">
              <a:latin typeface="Gill Sans (Body)"/>
            </a:endParaRPr>
          </a:p>
          <a:p>
            <a:pPr marL="628650" algn="just">
              <a:spcBef>
                <a:spcPts val="990"/>
              </a:spcBef>
            </a:pPr>
            <a:r>
              <a:rPr lang="en-US" altLang="en-US" sz="2400" err="1">
                <a:latin typeface="Gill Sans (Body)"/>
              </a:rPr>
              <a:t>Tạo</a:t>
            </a:r>
            <a:r>
              <a:rPr lang="en-US" altLang="en-US" sz="2400">
                <a:latin typeface="Gill Sans (Body)"/>
              </a:rPr>
              <a:t> </a:t>
            </a:r>
            <a:r>
              <a:rPr lang="en-US" altLang="en-US" sz="2400" err="1">
                <a:latin typeface="Gill Sans (Body)"/>
              </a:rPr>
              <a:t>sự</a:t>
            </a:r>
            <a:r>
              <a:rPr lang="en-US" altLang="en-US" sz="2400">
                <a:latin typeface="Gill Sans (Body)"/>
              </a:rPr>
              <a:t> </a:t>
            </a:r>
            <a:r>
              <a:rPr lang="en-US" altLang="en-US" sz="2400" err="1">
                <a:latin typeface="Gill Sans (Body)"/>
              </a:rPr>
              <a:t>hợp</a:t>
            </a:r>
            <a:r>
              <a:rPr lang="en-US" altLang="en-US" sz="2400">
                <a:latin typeface="Gill Sans (Body)"/>
              </a:rPr>
              <a:t> </a:t>
            </a:r>
            <a:r>
              <a:rPr lang="en-US" altLang="en-US" sz="2400" err="1">
                <a:latin typeface="Gill Sans (Body)"/>
              </a:rPr>
              <a:t>tác</a:t>
            </a:r>
            <a:r>
              <a:rPr lang="en-US" altLang="en-US" sz="2400">
                <a:latin typeface="Gill Sans (Body)"/>
              </a:rPr>
              <a:t> </a:t>
            </a:r>
            <a:r>
              <a:rPr lang="en-US" altLang="en-US" sz="2400" err="1">
                <a:latin typeface="Gill Sans (Body)"/>
              </a:rPr>
              <a:t>chặt</a:t>
            </a:r>
            <a:r>
              <a:rPr lang="en-US" altLang="en-US" sz="2400">
                <a:latin typeface="Gill Sans (Body)"/>
              </a:rPr>
              <a:t> </a:t>
            </a:r>
            <a:r>
              <a:rPr lang="en-US" altLang="en-US" sz="2400" err="1">
                <a:latin typeface="Gill Sans (Body)"/>
              </a:rPr>
              <a:t>chẽ</a:t>
            </a:r>
            <a:r>
              <a:rPr lang="en-US" altLang="en-US" sz="2400">
                <a:latin typeface="Gill Sans (Body)"/>
              </a:rPr>
              <a:t> </a:t>
            </a:r>
            <a:r>
              <a:rPr lang="en-US" altLang="en-US" sz="2400" err="1">
                <a:latin typeface="Gill Sans (Body)"/>
              </a:rPr>
              <a:t>giữa</a:t>
            </a:r>
            <a:r>
              <a:rPr lang="en-US" altLang="en-US" sz="2400">
                <a:latin typeface="Gill Sans (Body)"/>
              </a:rPr>
              <a:t> </a:t>
            </a:r>
            <a:r>
              <a:rPr lang="en-US" altLang="en-US" sz="2400" err="1">
                <a:latin typeface="Gill Sans (Body)"/>
              </a:rPr>
              <a:t>các</a:t>
            </a:r>
            <a:r>
              <a:rPr lang="en-US" altLang="en-US" sz="2400">
                <a:latin typeface="Gill Sans (Body)"/>
              </a:rPr>
              <a:t> </a:t>
            </a:r>
            <a:r>
              <a:rPr lang="en-US" altLang="en-US" sz="2400" err="1">
                <a:latin typeface="Gill Sans (Body)"/>
              </a:rPr>
              <a:t>vai</a:t>
            </a:r>
            <a:r>
              <a:rPr lang="en-US" altLang="en-US" sz="2400">
                <a:latin typeface="Gill Sans (Body)"/>
              </a:rPr>
              <a:t> </a:t>
            </a:r>
            <a:r>
              <a:rPr lang="en-US" altLang="en-US" sz="2400" err="1">
                <a:latin typeface="Gill Sans (Body)"/>
              </a:rPr>
              <a:t>trò</a:t>
            </a:r>
            <a:r>
              <a:rPr lang="en-US" altLang="en-US" sz="2400">
                <a:latin typeface="Gill Sans (Body)"/>
              </a:rPr>
              <a:t>, </a:t>
            </a:r>
            <a:r>
              <a:rPr lang="en-US" altLang="en-US" sz="2400" err="1">
                <a:latin typeface="Gill Sans (Body)"/>
              </a:rPr>
              <a:t>chức</a:t>
            </a:r>
            <a:r>
              <a:rPr lang="en-US" altLang="en-US" sz="2400">
                <a:latin typeface="Gill Sans (Body)"/>
              </a:rPr>
              <a:t> </a:t>
            </a:r>
            <a:r>
              <a:rPr lang="en-US" altLang="en-US" sz="2400" err="1">
                <a:latin typeface="Gill Sans (Body)"/>
              </a:rPr>
              <a:t>năng</a:t>
            </a:r>
            <a:endParaRPr lang="en-US" altLang="en-US" sz="2400">
              <a:latin typeface="Gill Sans (Body)"/>
            </a:endParaRPr>
          </a:p>
          <a:p>
            <a:pPr marL="628650" algn="just">
              <a:spcBef>
                <a:spcPts val="990"/>
              </a:spcBef>
            </a:pPr>
            <a:r>
              <a:rPr lang="en-US" altLang="en-US" sz="2400" err="1">
                <a:latin typeface="Gill Sans (Body)"/>
              </a:rPr>
              <a:t>Giúp</a:t>
            </a:r>
            <a:r>
              <a:rPr lang="en-US" altLang="en-US" sz="2400">
                <a:latin typeface="Gill Sans (Body)"/>
              </a:rPr>
              <a:t> </a:t>
            </a:r>
            <a:r>
              <a:rPr lang="en-US" altLang="en-US" sz="2400" err="1">
                <a:latin typeface="Gill Sans (Body)"/>
              </a:rPr>
              <a:t>nhóm</a:t>
            </a:r>
            <a:r>
              <a:rPr lang="en-US" altLang="en-US" sz="2400">
                <a:latin typeface="Gill Sans (Body)"/>
              </a:rPr>
              <a:t> </a:t>
            </a:r>
            <a:r>
              <a:rPr lang="en-US" altLang="en-US" sz="2400" err="1">
                <a:latin typeface="Gill Sans (Body)"/>
              </a:rPr>
              <a:t>tránh</a:t>
            </a:r>
            <a:r>
              <a:rPr lang="en-US" altLang="en-US" sz="2400">
                <a:latin typeface="Gill Sans (Body)"/>
              </a:rPr>
              <a:t> </a:t>
            </a:r>
            <a:r>
              <a:rPr lang="en-US" altLang="en-US" sz="2400" err="1">
                <a:latin typeface="Gill Sans (Body)"/>
              </a:rPr>
              <a:t>khỏi</a:t>
            </a:r>
            <a:r>
              <a:rPr lang="en-US" altLang="en-US" sz="2400">
                <a:latin typeface="Gill Sans (Body)"/>
              </a:rPr>
              <a:t> </a:t>
            </a:r>
            <a:r>
              <a:rPr lang="en-US" altLang="en-US" sz="2400" err="1">
                <a:latin typeface="Gill Sans (Body)"/>
              </a:rPr>
              <a:t>sự</a:t>
            </a:r>
            <a:r>
              <a:rPr lang="en-US" altLang="en-US" sz="2400">
                <a:latin typeface="Gill Sans (Body)"/>
              </a:rPr>
              <a:t> can </a:t>
            </a:r>
            <a:r>
              <a:rPr lang="en-US" altLang="en-US" sz="2400" err="1">
                <a:latin typeface="Gill Sans (Body)"/>
              </a:rPr>
              <a:t>thiệp</a:t>
            </a:r>
            <a:r>
              <a:rPr lang="en-US" altLang="en-US" sz="2400">
                <a:latin typeface="Gill Sans (Body)"/>
              </a:rPr>
              <a:t> </a:t>
            </a:r>
            <a:r>
              <a:rPr lang="en-US" altLang="en-US" sz="2400" err="1">
                <a:latin typeface="Gill Sans (Body)"/>
              </a:rPr>
              <a:t>từ</a:t>
            </a:r>
            <a:r>
              <a:rPr lang="en-US" altLang="en-US" sz="2400">
                <a:latin typeface="Gill Sans (Body)"/>
              </a:rPr>
              <a:t> </a:t>
            </a:r>
            <a:r>
              <a:rPr lang="en-US" altLang="en-US" sz="2400" err="1">
                <a:latin typeface="Gill Sans (Body)"/>
              </a:rPr>
              <a:t>bên</a:t>
            </a:r>
            <a:r>
              <a:rPr lang="en-US" altLang="en-US" sz="2400">
                <a:latin typeface="Gill Sans (Body)"/>
              </a:rPr>
              <a:t> </a:t>
            </a:r>
            <a:r>
              <a:rPr lang="en-US" altLang="en-US" sz="2400" err="1">
                <a:latin typeface="Gill Sans (Body)"/>
              </a:rPr>
              <a:t>ngoài</a:t>
            </a:r>
            <a:endParaRPr lang="en-US" altLang="en-US" sz="2400">
              <a:latin typeface="Gill Sans (Body)"/>
            </a:endParaRP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6407" y="1575549"/>
            <a:ext cx="1645920"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327" y="0"/>
            <a:ext cx="901520" cy="76282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6147549"/>
            <a:ext cx="1249252" cy="710452"/>
          </a:xfrm>
          <a:prstGeom prst="rect">
            <a:avLst/>
          </a:prstGeom>
        </p:spPr>
      </p:pic>
      <p:sp>
        <p:nvSpPr>
          <p:cNvPr id="8" name="TextBox 7"/>
          <p:cNvSpPr txBox="1"/>
          <p:nvPr/>
        </p:nvSpPr>
        <p:spPr>
          <a:xfrm>
            <a:off x="1249251" y="6519446"/>
            <a:ext cx="2374368" cy="369332"/>
          </a:xfrm>
          <a:prstGeom prst="rect">
            <a:avLst/>
          </a:prstGeom>
          <a:noFill/>
        </p:spPr>
        <p:txBody>
          <a:bodyPr wrap="none" rtlCol="0">
            <a:spAutoFit/>
          </a:bodyPr>
          <a:lstStyle/>
          <a:p>
            <a:r>
              <a:rPr lang="en-US" b="1" err="1" smtClean="0">
                <a:solidFill>
                  <a:srgbClr val="00B0F0"/>
                </a:solidFill>
                <a:latin typeface="Gill Sans (Body)"/>
              </a:rPr>
              <a:t>Giới</a:t>
            </a:r>
            <a:r>
              <a:rPr lang="en-US" b="1" smtClean="0">
                <a:solidFill>
                  <a:srgbClr val="00B0F0"/>
                </a:solidFill>
                <a:latin typeface="Gill Sans (Body)"/>
              </a:rPr>
              <a:t> </a:t>
            </a:r>
            <a:r>
              <a:rPr lang="en-US" b="1" err="1" smtClean="0">
                <a:solidFill>
                  <a:srgbClr val="00B0F0"/>
                </a:solidFill>
                <a:latin typeface="Gill Sans (Body)"/>
              </a:rPr>
              <a:t>thiệu</a:t>
            </a:r>
            <a:r>
              <a:rPr lang="en-US" b="1" smtClean="0">
                <a:solidFill>
                  <a:srgbClr val="00B0F0"/>
                </a:solidFill>
                <a:latin typeface="Gill Sans (Body)"/>
              </a:rPr>
              <a:t> </a:t>
            </a:r>
            <a:r>
              <a:rPr lang="en-US" b="1" err="1" smtClean="0">
                <a:solidFill>
                  <a:srgbClr val="00B0F0"/>
                </a:solidFill>
                <a:latin typeface="Gill Sans (Body)"/>
              </a:rPr>
              <a:t>về</a:t>
            </a:r>
            <a:r>
              <a:rPr lang="en-US" b="1" smtClean="0">
                <a:solidFill>
                  <a:srgbClr val="00B0F0"/>
                </a:solidFill>
                <a:latin typeface="Gill Sans (Body)"/>
              </a:rPr>
              <a:t> Scrum</a:t>
            </a:r>
            <a:endParaRPr lang="en-US" b="1">
              <a:solidFill>
                <a:srgbClr val="00B0F0"/>
              </a:solidFill>
              <a:latin typeface="Gill Sans (Body)"/>
            </a:endParaRPr>
          </a:p>
        </p:txBody>
      </p:sp>
      <p:sp>
        <p:nvSpPr>
          <p:cNvPr id="3" name="TextBox 2"/>
          <p:cNvSpPr txBox="1"/>
          <p:nvPr/>
        </p:nvSpPr>
        <p:spPr>
          <a:xfrm>
            <a:off x="1081825" y="778673"/>
            <a:ext cx="2561920" cy="523220"/>
          </a:xfrm>
          <a:prstGeom prst="rect">
            <a:avLst/>
          </a:prstGeom>
          <a:noFill/>
        </p:spPr>
        <p:txBody>
          <a:bodyPr wrap="none" rtlCol="0">
            <a:spAutoFit/>
          </a:bodyPr>
          <a:lstStyle/>
          <a:p>
            <a:r>
              <a:rPr lang="en-US" sz="2800" b="1" smtClean="0">
                <a:solidFill>
                  <a:srgbClr val="00B0F0"/>
                </a:solidFill>
                <a:latin typeface="Gill Sans (Body)"/>
              </a:rPr>
              <a:t>Scrum Master</a:t>
            </a:r>
            <a:endParaRPr lang="en-US" sz="2800" b="1">
              <a:solidFill>
                <a:srgbClr val="00B0F0"/>
              </a:solidFill>
              <a:latin typeface="Gill Sans (Body)"/>
            </a:endParaRPr>
          </a:p>
        </p:txBody>
      </p:sp>
      <p:sp>
        <p:nvSpPr>
          <p:cNvPr id="2" name="Slide Number Placeholder 1"/>
          <p:cNvSpPr>
            <a:spLocks noGrp="1"/>
          </p:cNvSpPr>
          <p:nvPr>
            <p:ph type="sldNum" sz="quarter" idx="12"/>
          </p:nvPr>
        </p:nvSpPr>
        <p:spPr/>
        <p:txBody>
          <a:bodyPr/>
          <a:lstStyle/>
          <a:p>
            <a:fld id="{6F517310-A9A7-4BAE-B3C8-D6A4987C1819}" type="slidenum">
              <a:rPr lang="en-US" smtClean="0"/>
              <a:t>9</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1000"/>
                                        <p:tgtEl>
                                          <p:spTgt spid="23555">
                                            <p:txEl>
                                              <p:pRg st="0" end="0"/>
                                            </p:txEl>
                                          </p:spTgt>
                                        </p:tgtEl>
                                      </p:cBhvr>
                                    </p:animEffect>
                                    <p:anim calcmode="lin" valueType="num">
                                      <p:cBhvr>
                                        <p:cTn id="8" dur="10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fade">
                                      <p:cBhvr>
                                        <p:cTn id="12" dur="1000"/>
                                        <p:tgtEl>
                                          <p:spTgt spid="23555">
                                            <p:txEl>
                                              <p:pRg st="1" end="1"/>
                                            </p:txEl>
                                          </p:spTgt>
                                        </p:tgtEl>
                                      </p:cBhvr>
                                    </p:animEffect>
                                    <p:anim calcmode="lin" valueType="num">
                                      <p:cBhvr>
                                        <p:cTn id="13"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355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fade">
                                      <p:cBhvr>
                                        <p:cTn id="17" dur="1000"/>
                                        <p:tgtEl>
                                          <p:spTgt spid="23555">
                                            <p:txEl>
                                              <p:pRg st="2" end="2"/>
                                            </p:txEl>
                                          </p:spTgt>
                                        </p:tgtEl>
                                      </p:cBhvr>
                                    </p:animEffect>
                                    <p:anim calcmode="lin" valueType="num">
                                      <p:cBhvr>
                                        <p:cTn id="18"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355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555">
                                            <p:txEl>
                                              <p:pRg st="3" end="3"/>
                                            </p:txEl>
                                          </p:spTgt>
                                        </p:tgtEl>
                                        <p:attrNameLst>
                                          <p:attrName>style.visibility</p:attrName>
                                        </p:attrNameLst>
                                      </p:cBhvr>
                                      <p:to>
                                        <p:strVal val="visible"/>
                                      </p:to>
                                    </p:set>
                                    <p:animEffect transition="in" filter="fade">
                                      <p:cBhvr>
                                        <p:cTn id="22" dur="1000"/>
                                        <p:tgtEl>
                                          <p:spTgt spid="23555">
                                            <p:txEl>
                                              <p:pRg st="3" end="3"/>
                                            </p:txEl>
                                          </p:spTgt>
                                        </p:tgtEl>
                                      </p:cBhvr>
                                    </p:animEffect>
                                    <p:anim calcmode="lin" valueType="num">
                                      <p:cBhvr>
                                        <p:cTn id="23"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355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555">
                                            <p:txEl>
                                              <p:pRg st="4" end="4"/>
                                            </p:txEl>
                                          </p:spTgt>
                                        </p:tgtEl>
                                        <p:attrNameLst>
                                          <p:attrName>style.visibility</p:attrName>
                                        </p:attrNameLst>
                                      </p:cBhvr>
                                      <p:to>
                                        <p:strVal val="visible"/>
                                      </p:to>
                                    </p:set>
                                    <p:animEffect transition="in" filter="fade">
                                      <p:cBhvr>
                                        <p:cTn id="27" dur="1000"/>
                                        <p:tgtEl>
                                          <p:spTgt spid="23555">
                                            <p:txEl>
                                              <p:pRg st="4" end="4"/>
                                            </p:txEl>
                                          </p:spTgt>
                                        </p:tgtEl>
                                      </p:cBhvr>
                                    </p:animEffect>
                                    <p:anim calcmode="lin" valueType="num">
                                      <p:cBhvr>
                                        <p:cTn id="28"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3555">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555">
                                            <p:txEl>
                                              <p:pRg st="5" end="5"/>
                                            </p:txEl>
                                          </p:spTgt>
                                        </p:tgtEl>
                                        <p:attrNameLst>
                                          <p:attrName>style.visibility</p:attrName>
                                        </p:attrNameLst>
                                      </p:cBhvr>
                                      <p:to>
                                        <p:strVal val="visible"/>
                                      </p:to>
                                    </p:set>
                                    <p:animEffect transition="in" filter="fade">
                                      <p:cBhvr>
                                        <p:cTn id="32" dur="1000"/>
                                        <p:tgtEl>
                                          <p:spTgt spid="23555">
                                            <p:txEl>
                                              <p:pRg st="5" end="5"/>
                                            </p:txEl>
                                          </p:spTgt>
                                        </p:tgtEl>
                                      </p:cBhvr>
                                    </p:animEffect>
                                    <p:anim calcmode="lin" valueType="num">
                                      <p:cBhvr>
                                        <p:cTn id="33" dur="10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3555">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555">
                                            <p:txEl>
                                              <p:pRg st="6" end="6"/>
                                            </p:txEl>
                                          </p:spTgt>
                                        </p:tgtEl>
                                        <p:attrNameLst>
                                          <p:attrName>style.visibility</p:attrName>
                                        </p:attrNameLst>
                                      </p:cBhvr>
                                      <p:to>
                                        <p:strVal val="visible"/>
                                      </p:to>
                                    </p:set>
                                    <p:animEffect transition="in" filter="fade">
                                      <p:cBhvr>
                                        <p:cTn id="37" dur="1000"/>
                                        <p:tgtEl>
                                          <p:spTgt spid="23555">
                                            <p:txEl>
                                              <p:pRg st="6" end="6"/>
                                            </p:txEl>
                                          </p:spTgt>
                                        </p:tgtEl>
                                      </p:cBhvr>
                                    </p:animEffect>
                                    <p:anim calcmode="lin" valueType="num">
                                      <p:cBhvr>
                                        <p:cTn id="38" dur="10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355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1798</TotalTime>
  <Words>3131</Words>
  <Application>Microsoft Office PowerPoint</Application>
  <PresentationFormat>On-screen Show (4:3)</PresentationFormat>
  <Paragraphs>659</Paragraphs>
  <Slides>69</Slides>
  <Notes>61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MS PGothic</vt:lpstr>
      <vt:lpstr>MS PGothic</vt:lpstr>
      <vt:lpstr>Arial</vt:lpstr>
      <vt:lpstr>Calibri</vt:lpstr>
      <vt:lpstr>Calibri Light</vt:lpstr>
      <vt:lpstr>Comic Sans MS</vt:lpstr>
      <vt:lpstr>Consolas</vt:lpstr>
      <vt:lpstr>Courier New</vt:lpstr>
      <vt:lpstr>Gill Sans</vt:lpstr>
      <vt:lpstr>Gill Sans (Body)</vt:lpstr>
      <vt:lpstr>Lucida Grande</vt:lpstr>
      <vt:lpstr>Times New Roman</vt:lpstr>
      <vt:lpstr>Wingdings</vt:lpstr>
      <vt:lpstr>ヒラギノ角ゴ Pro W3</vt:lpstr>
      <vt:lpstr>Office Theme</vt:lpstr>
      <vt:lpstr>PowerPoint Presentation</vt:lpstr>
      <vt:lpstr>Nội dung</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Canh Nguyen Van</dc:creator>
  <cp:lastModifiedBy>Canh Nguyen Van</cp:lastModifiedBy>
  <cp:revision>158</cp:revision>
  <dcterms:created xsi:type="dcterms:W3CDTF">2015-03-23T16:03:25Z</dcterms:created>
  <dcterms:modified xsi:type="dcterms:W3CDTF">2015-04-15T15:37:45Z</dcterms:modified>
</cp:coreProperties>
</file>